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Layouts/slideLayout2.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rts/colors1.xml" ContentType="application/vnd.ms-office.chartcolorstyle+xml"/>
  <Override PartName="/ppt/charts/style1.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7"/>
  </p:notesMasterIdLst>
  <p:sldIdLst>
    <p:sldId id="256" r:id="rId2"/>
    <p:sldId id="320" r:id="rId3"/>
    <p:sldId id="322" r:id="rId4"/>
    <p:sldId id="323" r:id="rId5"/>
    <p:sldId id="324" r:id="rId6"/>
    <p:sldId id="262" r:id="rId7"/>
    <p:sldId id="288" r:id="rId8"/>
    <p:sldId id="289" r:id="rId9"/>
    <p:sldId id="290" r:id="rId10"/>
    <p:sldId id="293" r:id="rId11"/>
    <p:sldId id="328" r:id="rId12"/>
    <p:sldId id="325" r:id="rId13"/>
    <p:sldId id="291" r:id="rId14"/>
    <p:sldId id="292" r:id="rId15"/>
    <p:sldId id="294" r:id="rId16"/>
    <p:sldId id="300" r:id="rId17"/>
    <p:sldId id="301" r:id="rId18"/>
    <p:sldId id="316" r:id="rId19"/>
    <p:sldId id="311" r:id="rId20"/>
    <p:sldId id="329" r:id="rId21"/>
    <p:sldId id="331" r:id="rId22"/>
    <p:sldId id="330" r:id="rId23"/>
    <p:sldId id="286" r:id="rId24"/>
    <p:sldId id="321" r:id="rId25"/>
    <p:sldId id="287" r:id="rId26"/>
    <p:sldId id="326" r:id="rId27"/>
    <p:sldId id="312" r:id="rId28"/>
    <p:sldId id="313" r:id="rId29"/>
    <p:sldId id="314" r:id="rId30"/>
    <p:sldId id="315" r:id="rId31"/>
    <p:sldId id="317" r:id="rId32"/>
    <p:sldId id="304" r:id="rId33"/>
    <p:sldId id="318" r:id="rId34"/>
    <p:sldId id="306" r:id="rId35"/>
    <p:sldId id="319" r:id="rId36"/>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5pPr>
    <a:lvl6pPr marL="2286000" algn="l" defTabSz="914400" rtl="0" eaLnBrk="1" latinLnBrk="0" hangingPunct="1">
      <a:defRPr kern="1200">
        <a:solidFill>
          <a:schemeClr val="tx1"/>
        </a:solidFill>
        <a:latin typeface="Arial" charset="0"/>
        <a:ea typeface="Microsoft YaHei" pitchFamily="34" charset="-122"/>
        <a:cs typeface="+mn-cs"/>
      </a:defRPr>
    </a:lvl6pPr>
    <a:lvl7pPr marL="2743200" algn="l" defTabSz="914400" rtl="0" eaLnBrk="1" latinLnBrk="0" hangingPunct="1">
      <a:defRPr kern="1200">
        <a:solidFill>
          <a:schemeClr val="tx1"/>
        </a:solidFill>
        <a:latin typeface="Arial" charset="0"/>
        <a:ea typeface="Microsoft YaHei" pitchFamily="34" charset="-122"/>
        <a:cs typeface="+mn-cs"/>
      </a:defRPr>
    </a:lvl7pPr>
    <a:lvl8pPr marL="3200400" algn="l" defTabSz="914400" rtl="0" eaLnBrk="1" latinLnBrk="0" hangingPunct="1">
      <a:defRPr kern="1200">
        <a:solidFill>
          <a:schemeClr val="tx1"/>
        </a:solidFill>
        <a:latin typeface="Arial" charset="0"/>
        <a:ea typeface="Microsoft YaHei" pitchFamily="34" charset="-122"/>
        <a:cs typeface="+mn-cs"/>
      </a:defRPr>
    </a:lvl8pPr>
    <a:lvl9pPr marL="3657600" algn="l" defTabSz="914400" rtl="0" eaLnBrk="1" latinLnBrk="0" hangingPunct="1">
      <a:defRPr kern="1200">
        <a:solidFill>
          <a:schemeClr val="tx1"/>
        </a:solidFill>
        <a:latin typeface="Arial" charset="0"/>
        <a:ea typeface="Microsoft YaHei" pitchFamily="34"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53" autoAdjust="0"/>
  </p:normalViewPr>
  <p:slideViewPr>
    <p:cSldViewPr>
      <p:cViewPr>
        <p:scale>
          <a:sx n="66" d="100"/>
          <a:sy n="66" d="100"/>
        </p:scale>
        <p:origin x="-1276" y="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pegad01\User%20Shares\sarah\Sarah%20Docs\Turkey\Turkey%20Working_v2.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pegad01\User%20Shares\sarah\Sarah%20Docs\Turkey\Turkey%20Working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explosion val="2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a:t>73%</a:t>
                    </a:r>
                  </a:p>
                </c:rich>
              </c:tx>
              <c:dLblPos val="inEnd"/>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Sayfa1!$A$2:$A$4</c:f>
              <c:strCache>
                <c:ptCount val="3"/>
                <c:pt idx="0">
                  <c:v>1. Tarım</c:v>
                </c:pt>
                <c:pt idx="1">
                  <c:v>2. İçme Suyu</c:v>
                </c:pt>
                <c:pt idx="2">
                  <c:v>3. Endüstriyel Kullanım</c:v>
                </c:pt>
              </c:strCache>
            </c:strRef>
          </c:cat>
          <c:val>
            <c:numRef>
              <c:f>Sayfa1!$B$2:$B$4</c:f>
              <c:numCache>
                <c:formatCode>0%</c:formatCode>
                <c:ptCount val="3"/>
                <c:pt idx="0">
                  <c:v>0.73</c:v>
                </c:pt>
                <c:pt idx="1">
                  <c:v>0.16</c:v>
                </c:pt>
                <c:pt idx="2">
                  <c:v>0.11</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c:spPr>
          </c:dPt>
          <c:dPt>
            <c:idx val="1"/>
            <c:bubble3D val="0"/>
            <c:spPr>
              <a:solidFill>
                <a:schemeClr val="bg2">
                  <a:lumMod val="75000"/>
                </a:schemeClr>
              </a:solidFill>
            </c:spPr>
          </c:dPt>
          <c:dPt>
            <c:idx val="2"/>
            <c:bubble3D val="0"/>
            <c:spPr>
              <a:solidFill>
                <a:schemeClr val="accent4">
                  <a:lumMod val="60000"/>
                  <a:lumOff val="40000"/>
                </a:schemeClr>
              </a:solidFill>
            </c:spPr>
          </c:dPt>
          <c:dPt>
            <c:idx val="3"/>
            <c:bubble3D val="0"/>
            <c:spPr>
              <a:solidFill>
                <a:srgbClr val="0070C0"/>
              </a:solidFill>
            </c:spPr>
          </c:dPt>
          <c:dLbls>
            <c:dLbl>
              <c:idx val="0"/>
              <c:layout>
                <c:manualLayout>
                  <c:x val="-0.48736472596097902"/>
                  <c:y val="-1.3337149258952E-2"/>
                </c:manualLayout>
              </c:layout>
              <c:tx>
                <c:rich>
                  <a:bodyPr/>
                  <a:lstStyle/>
                  <a:p>
                    <a:r>
                      <a:rPr lang="en-US" dirty="0" smtClean="0"/>
                      <a:t>Tarım;  </a:t>
                    </a:r>
                    <a:r>
                      <a:rPr lang="en-US" dirty="0"/>
                      <a:t>82%</a:t>
                    </a:r>
                  </a:p>
                </c:rich>
              </c:tx>
              <c:showLegendKey val="1"/>
              <c:showVal val="1"/>
              <c:showCatName val="1"/>
              <c:showSerName val="1"/>
              <c:showPercent val="1"/>
              <c:showBubbleSize val="1"/>
              <c:extLst>
                <c:ext xmlns:c15="http://schemas.microsoft.com/office/drawing/2012/chart" uri="{CE6537A1-D6FC-4f65-9D91-7224C49458BB}">
                  <c15:layout/>
                </c:ext>
              </c:extLst>
            </c:dLbl>
            <c:dLbl>
              <c:idx val="1"/>
              <c:layout>
                <c:manualLayout>
                  <c:x val="-0.120334958130234"/>
                  <c:y val="0.195134694836025"/>
                </c:manualLayout>
              </c:layout>
              <c:tx>
                <c:rich>
                  <a:bodyPr/>
                  <a:lstStyle/>
                  <a:p>
                    <a:r>
                      <a:rPr lang="en-US" dirty="0" smtClean="0"/>
                      <a:t>Hayvancılık; </a:t>
                    </a:r>
                    <a:r>
                      <a:rPr lang="en-US" dirty="0"/>
                      <a:t>7%</a:t>
                    </a:r>
                  </a:p>
                </c:rich>
              </c:tx>
              <c:showLegendKey val="1"/>
              <c:showVal val="1"/>
              <c:showCatName val="1"/>
              <c:showSerName val="1"/>
              <c:showPercent val="1"/>
              <c:showBubbleSize val="1"/>
              <c:extLst>
                <c:ext xmlns:c15="http://schemas.microsoft.com/office/drawing/2012/chart" uri="{CE6537A1-D6FC-4f65-9D91-7224C49458BB}">
                  <c15:layout/>
                </c:ext>
              </c:extLst>
            </c:dLbl>
            <c:dLbl>
              <c:idx val="2"/>
              <c:layout>
                <c:manualLayout>
                  <c:x val="-3.20393513517266E-2"/>
                  <c:y val="-1.0013174745705299E-2"/>
                </c:manualLayout>
              </c:layout>
              <c:tx>
                <c:rich>
                  <a:bodyPr/>
                  <a:lstStyle/>
                  <a:p>
                    <a:r>
                      <a:rPr lang="en-US" dirty="0" smtClean="0"/>
                      <a:t>Endüstri;  </a:t>
                    </a:r>
                    <a:r>
                      <a:rPr lang="en-US" dirty="0"/>
                      <a:t>4%</a:t>
                    </a:r>
                  </a:p>
                </c:rich>
              </c:tx>
              <c:showLegendKey val="1"/>
              <c:showVal val="1"/>
              <c:showCatName val="1"/>
              <c:showSerName val="1"/>
              <c:showPercent val="1"/>
              <c:showBubbleSize val="1"/>
              <c:extLst>
                <c:ext xmlns:c15="http://schemas.microsoft.com/office/drawing/2012/chart" uri="{CE6537A1-D6FC-4f65-9D91-7224C49458BB}">
                  <c15:layout/>
                </c:ext>
              </c:extLst>
            </c:dLbl>
            <c:dLbl>
              <c:idx val="3"/>
              <c:layout>
                <c:manualLayout>
                  <c:x val="0.23549793344797401"/>
                  <c:y val="0"/>
                </c:manualLayout>
              </c:layout>
              <c:tx>
                <c:rich>
                  <a:bodyPr/>
                  <a:lstStyle/>
                  <a:p>
                    <a:r>
                      <a:rPr lang="en-US" dirty="0" smtClean="0"/>
                      <a:t>Evsel</a:t>
                    </a:r>
                    <a:r>
                      <a:rPr lang="en-US" baseline="0" dirty="0" smtClean="0"/>
                      <a:t> Tüketim</a:t>
                    </a:r>
                    <a:r>
                      <a:rPr lang="en-US" dirty="0" smtClean="0"/>
                      <a:t>; </a:t>
                    </a:r>
                    <a:r>
                      <a:rPr lang="en-US" dirty="0"/>
                      <a:t>7%</a:t>
                    </a:r>
                  </a:p>
                </c:rich>
              </c:tx>
              <c:showLegendKey val="1"/>
              <c:showVal val="1"/>
              <c:showCatName val="1"/>
              <c:showSerName val="1"/>
              <c:showPercent val="1"/>
              <c:showBubbleSize val="1"/>
              <c:extLst>
                <c:ext xmlns:c15="http://schemas.microsoft.com/office/drawing/2012/chart" uri="{CE6537A1-D6FC-4f65-9D91-7224C49458BB}">
                  <c15:layout/>
                </c:ext>
              </c:extLst>
            </c:dLbl>
            <c:spPr>
              <a:noFill/>
              <a:ln>
                <a:noFill/>
              </a:ln>
              <a:effectLst/>
            </c:spPr>
            <c:txPr>
              <a:bodyPr/>
              <a:lstStyle/>
              <a:p>
                <a:pPr>
                  <a:defRPr lang="tr-TR"/>
                </a:pPr>
                <a:endParaRPr lang="tr-TR"/>
              </a:p>
            </c:txPr>
            <c:showLegendKey val="1"/>
            <c:showVal val="1"/>
            <c:showCatName val="1"/>
            <c:showSerName val="1"/>
            <c:showPercent val="1"/>
            <c:showBubbleSize val="1"/>
            <c:showLeaderLines val="1"/>
            <c:extLst>
              <c:ext xmlns:c15="http://schemas.microsoft.com/office/drawing/2012/chart" uri="{CE6537A1-D6FC-4f65-9D91-7224C49458BB}"/>
            </c:extLst>
          </c:dLbls>
          <c:cat>
            <c:strRef>
              <c:f>Summary!$K$28:$N$28</c:f>
              <c:strCache>
                <c:ptCount val="4"/>
                <c:pt idx="0">
                  <c:v>Crop production (incl. fodder crops)</c:v>
                </c:pt>
                <c:pt idx="1">
                  <c:v>Livestock grazing &amp; water supply</c:v>
                </c:pt>
                <c:pt idx="2">
                  <c:v>Industry</c:v>
                </c:pt>
                <c:pt idx="3">
                  <c:v>Domestic water supply</c:v>
                </c:pt>
              </c:strCache>
            </c:strRef>
          </c:cat>
          <c:val>
            <c:numRef>
              <c:f>Summary!$K$30:$N$30</c:f>
              <c:numCache>
                <c:formatCode>0.0%</c:formatCode>
                <c:ptCount val="4"/>
                <c:pt idx="0">
                  <c:v>0.82272863567256904</c:v>
                </c:pt>
                <c:pt idx="1">
                  <c:v>6.60926984658054E-2</c:v>
                </c:pt>
                <c:pt idx="2">
                  <c:v>4.4471466344650497E-2</c:v>
                </c:pt>
                <c:pt idx="3">
                  <c:v>6.6707199516975693E-2</c:v>
                </c:pt>
              </c:numCache>
            </c:numRef>
          </c:val>
        </c:ser>
        <c:ser>
          <c:idx val="1"/>
          <c:order val="1"/>
          <c:dLbls>
            <c:spPr>
              <a:noFill/>
              <a:ln>
                <a:noFill/>
              </a:ln>
              <a:effectLst/>
            </c:spPr>
            <c:txPr>
              <a:bodyPr/>
              <a:lstStyle/>
              <a:p>
                <a:pPr>
                  <a:defRPr lang="tr-TR"/>
                </a:pPr>
                <a:endParaRPr lang="tr-TR"/>
              </a:p>
            </c:txPr>
            <c:showLegendKey val="1"/>
            <c:showVal val="1"/>
            <c:showCatName val="1"/>
            <c:showSerName val="1"/>
            <c:showPercent val="1"/>
            <c:showBubbleSize val="1"/>
            <c:showLeaderLines val="1"/>
            <c:extLst>
              <c:ext xmlns:c15="http://schemas.microsoft.com/office/drawing/2012/chart" uri="{CE6537A1-D6FC-4f65-9D91-7224C49458BB}"/>
            </c:extLst>
          </c:dLbls>
          <c:cat>
            <c:strRef>
              <c:f>Summary!$K$28:$N$28</c:f>
              <c:strCache>
                <c:ptCount val="4"/>
                <c:pt idx="0">
                  <c:v>Crop production (incl. fodder crops)</c:v>
                </c:pt>
                <c:pt idx="1">
                  <c:v>Livestock grazing &amp; water supply</c:v>
                </c:pt>
                <c:pt idx="2">
                  <c:v>Industry</c:v>
                </c:pt>
                <c:pt idx="3">
                  <c:v>Domestic water supply</c:v>
                </c:pt>
              </c:strCache>
            </c:strRef>
          </c:cat>
          <c:val>
            <c:numRef>
              <c:f>Summary!$K$23:$N$23</c:f>
              <c:numCache>
                <c:formatCode>General</c:formatCode>
                <c:ptCount val="4"/>
              </c:numCache>
            </c:numRef>
          </c:val>
        </c:ser>
        <c:dLbls>
          <c:showLegendKey val="0"/>
          <c:showVal val="0"/>
          <c:showCatName val="0"/>
          <c:showSerName val="0"/>
          <c:showPercent val="0"/>
          <c:showBubbleSize val="0"/>
          <c:showLeaderLines val="1"/>
        </c:dLbls>
        <c:firstSliceAng val="0"/>
      </c:pieChart>
    </c:plotArea>
    <c:plotVisOnly val="1"/>
    <c:dispBlanksAs val="zero"/>
    <c:showDLblsOverMax val="1"/>
  </c:chart>
  <c:spPr>
    <a:solidFill>
      <a:schemeClr val="lt1"/>
    </a:solidFill>
    <a:ln w="25400" cap="flat" cmpd="sng" algn="ctr">
      <a:solidFill>
        <a:schemeClr val="dk1"/>
      </a:solidFill>
      <a:prstDash val="solid"/>
    </a:ln>
    <a:effectLst/>
  </c:spPr>
  <c:txPr>
    <a:bodyPr/>
    <a:lstStyle/>
    <a:p>
      <a:pPr>
        <a:defRPr sz="1400">
          <a:solidFill>
            <a:schemeClr val="dk1"/>
          </a:solidFill>
          <a:latin typeface="+mn-lt"/>
          <a:ea typeface="+mn-ea"/>
          <a:cs typeface="+mn-cs"/>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tr-TR"/>
            </a:pPr>
            <a:r>
              <a:rPr lang="tr-TR" dirty="0" smtClean="0">
                <a:solidFill>
                  <a:srgbClr val="C00000"/>
                </a:solidFill>
              </a:rPr>
              <a:t>Tarımsal</a:t>
            </a:r>
            <a:r>
              <a:rPr lang="tr-TR" baseline="0" dirty="0" smtClean="0">
                <a:solidFill>
                  <a:srgbClr val="C00000"/>
                </a:solidFill>
              </a:rPr>
              <a:t> Su </a:t>
            </a:r>
            <a:r>
              <a:rPr lang="tr-TR" baseline="0" dirty="0" err="1" smtClean="0">
                <a:solidFill>
                  <a:srgbClr val="C00000"/>
                </a:solidFill>
              </a:rPr>
              <a:t>Ayakizi</a:t>
            </a:r>
            <a:r>
              <a:rPr lang="tr-TR" baseline="0" dirty="0" smtClean="0">
                <a:solidFill>
                  <a:srgbClr val="C00000"/>
                </a:solidFill>
              </a:rPr>
              <a:t> Dağılımı</a:t>
            </a:r>
            <a:endParaRPr lang="en-US" dirty="0">
              <a:solidFill>
                <a:srgbClr val="C00000"/>
              </a:solidFill>
            </a:endParaRPr>
          </a:p>
        </c:rich>
      </c:tx>
      <c:layout>
        <c:manualLayout>
          <c:xMode val="edge"/>
          <c:yMode val="edge"/>
          <c:x val="5.4707786027955299E-2"/>
          <c:y val="2.1695887211453199E-2"/>
        </c:manualLayout>
      </c:layout>
      <c:overlay val="0"/>
    </c:title>
    <c:autoTitleDeleted val="0"/>
    <c:plotArea>
      <c:layout/>
      <c:pieChart>
        <c:varyColors val="1"/>
        <c:ser>
          <c:idx val="0"/>
          <c:order val="0"/>
          <c:tx>
            <c:strRef>
              <c:f>Sayfa1!$B$1</c:f>
              <c:strCache>
                <c:ptCount val="1"/>
                <c:pt idx="0">
                  <c:v>Satışlar</c:v>
                </c:pt>
              </c:strCache>
            </c:strRef>
          </c:tx>
          <c:spPr>
            <a:solidFill>
              <a:schemeClr val="accent5">
                <a:lumMod val="60000"/>
                <a:lumOff val="40000"/>
              </a:schemeClr>
            </a:solidFill>
          </c:spPr>
          <c:dPt>
            <c:idx val="0"/>
            <c:bubble3D val="0"/>
            <c:spPr>
              <a:solidFill>
                <a:srgbClr val="00B050"/>
              </a:solidFill>
            </c:spPr>
          </c:dPt>
          <c:dPt>
            <c:idx val="1"/>
            <c:bubble3D val="0"/>
            <c:spPr>
              <a:solidFill>
                <a:schemeClr val="accent6">
                  <a:lumMod val="60000"/>
                  <a:lumOff val="40000"/>
                </a:schemeClr>
              </a:solidFill>
            </c:spPr>
          </c:dPt>
          <c:dPt>
            <c:idx val="3"/>
            <c:bubble3D val="0"/>
            <c:spPr>
              <a:solidFill>
                <a:schemeClr val="bg2"/>
              </a:solidFill>
            </c:spPr>
          </c:dPt>
          <c:cat>
            <c:strRef>
              <c:f>Sayfa1!$A$2:$A$5</c:f>
              <c:strCache>
                <c:ptCount val="4"/>
                <c:pt idx="0">
                  <c:v>Yeşil ;%70</c:v>
                </c:pt>
                <c:pt idx="1">
                  <c:v>Mavi; %20</c:v>
                </c:pt>
                <c:pt idx="2">
                  <c:v>3. Çeyrek</c:v>
                </c:pt>
                <c:pt idx="3">
                  <c:v>Gri; %10</c:v>
                </c:pt>
              </c:strCache>
            </c:strRef>
          </c:cat>
          <c:val>
            <c:numRef>
              <c:f>Sayfa1!$B$2:$B$5</c:f>
              <c:numCache>
                <c:formatCode>General</c:formatCode>
                <c:ptCount val="4"/>
                <c:pt idx="0">
                  <c:v>70</c:v>
                </c:pt>
                <c:pt idx="1">
                  <c:v>20</c:v>
                </c:pt>
                <c:pt idx="2">
                  <c:v>0</c:v>
                </c:pt>
                <c:pt idx="3">
                  <c:v>10</c:v>
                </c:pt>
              </c:numCache>
            </c:numRef>
          </c:val>
        </c:ser>
        <c:dLbls>
          <c:showLegendKey val="0"/>
          <c:showVal val="0"/>
          <c:showCatName val="0"/>
          <c:showSerName val="0"/>
          <c:showPercent val="0"/>
          <c:showBubbleSize val="0"/>
          <c:showLeaderLines val="0"/>
        </c:dLbls>
        <c:firstSliceAng val="0"/>
      </c:pieChart>
    </c:plotArea>
    <c:legend>
      <c:legendPos val="r"/>
      <c:legendEntry>
        <c:idx val="2"/>
        <c:delete val="1"/>
      </c:legendEntry>
      <c:layout/>
      <c:overlay val="0"/>
      <c:txPr>
        <a:bodyPr/>
        <a:lstStyle/>
        <a:p>
          <a:pPr>
            <a:defRPr lang="tr-TR"/>
          </a:pPr>
          <a:endParaRPr lang="tr-TR"/>
        </a:p>
      </c:txPr>
    </c:legend>
    <c:plotVisOnly val="1"/>
    <c:dispBlanksAs val="zero"/>
    <c:showDLblsOverMax val="0"/>
  </c:chart>
  <c:txPr>
    <a:bodyPr/>
    <a:lstStyle/>
    <a:p>
      <a:pPr>
        <a:defRPr sz="1800"/>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c:spPr>
          </c:dPt>
          <c:dPt>
            <c:idx val="1"/>
            <c:bubble3D val="0"/>
            <c:spPr>
              <a:solidFill>
                <a:schemeClr val="bg2">
                  <a:lumMod val="75000"/>
                </a:schemeClr>
              </a:solidFill>
            </c:spPr>
          </c:dPt>
          <c:dPt>
            <c:idx val="2"/>
            <c:bubble3D val="0"/>
            <c:spPr>
              <a:solidFill>
                <a:schemeClr val="accent4">
                  <a:lumMod val="60000"/>
                  <a:lumOff val="40000"/>
                </a:schemeClr>
              </a:solidFill>
            </c:spPr>
          </c:dPt>
          <c:dPt>
            <c:idx val="3"/>
            <c:bubble3D val="0"/>
            <c:spPr>
              <a:solidFill>
                <a:srgbClr val="0070C0"/>
              </a:solidFill>
            </c:spPr>
          </c:dPt>
          <c:dLbls>
            <c:dLbl>
              <c:idx val="0"/>
              <c:layout>
                <c:manualLayout>
                  <c:x val="-0.48736472596097902"/>
                  <c:y val="-1.3337149258952E-2"/>
                </c:manualLayout>
              </c:layout>
              <c:tx>
                <c:rich>
                  <a:bodyPr/>
                  <a:lstStyle/>
                  <a:p>
                    <a:r>
                      <a:rPr lang="en-US" dirty="0" smtClean="0"/>
                      <a:t>Tarım;  81%</a:t>
                    </a:r>
                    <a:endParaRPr lang="en-US" dirty="0"/>
                  </a:p>
                </c:rich>
              </c:tx>
              <c:showLegendKey val="1"/>
              <c:showVal val="1"/>
              <c:showCatName val="1"/>
              <c:showSerName val="1"/>
              <c:showPercent val="1"/>
              <c:showBubbleSize val="1"/>
              <c:extLst>
                <c:ext xmlns:c15="http://schemas.microsoft.com/office/drawing/2012/chart" uri="{CE6537A1-D6FC-4f65-9D91-7224C49458BB}">
                  <c15:layout/>
                </c:ext>
              </c:extLst>
            </c:dLbl>
            <c:dLbl>
              <c:idx val="1"/>
              <c:layout>
                <c:manualLayout>
                  <c:x val="-0.120334958130234"/>
                  <c:y val="0.195134694836025"/>
                </c:manualLayout>
              </c:layout>
              <c:tx>
                <c:rich>
                  <a:bodyPr/>
                  <a:lstStyle/>
                  <a:p>
                    <a:r>
                      <a:rPr lang="en-US" dirty="0" smtClean="0"/>
                      <a:t>Hayvancılık; </a:t>
                    </a:r>
                    <a:r>
                      <a:rPr lang="en-US" dirty="0"/>
                      <a:t>7%</a:t>
                    </a:r>
                  </a:p>
                </c:rich>
              </c:tx>
              <c:showLegendKey val="1"/>
              <c:showVal val="1"/>
              <c:showCatName val="1"/>
              <c:showSerName val="1"/>
              <c:showPercent val="1"/>
              <c:showBubbleSize val="1"/>
              <c:extLst>
                <c:ext xmlns:c15="http://schemas.microsoft.com/office/drawing/2012/chart" uri="{CE6537A1-D6FC-4f65-9D91-7224C49458BB}">
                  <c15:layout/>
                </c:ext>
              </c:extLst>
            </c:dLbl>
            <c:dLbl>
              <c:idx val="2"/>
              <c:layout>
                <c:manualLayout>
                  <c:x val="-3.20393513517266E-2"/>
                  <c:y val="-1.0013174745705299E-2"/>
                </c:manualLayout>
              </c:layout>
              <c:tx>
                <c:rich>
                  <a:bodyPr/>
                  <a:lstStyle/>
                  <a:p>
                    <a:r>
                      <a:rPr lang="en-US" dirty="0" smtClean="0"/>
                      <a:t>Endüstri;  5%</a:t>
                    </a:r>
                    <a:endParaRPr lang="en-US" dirty="0"/>
                  </a:p>
                </c:rich>
              </c:tx>
              <c:showLegendKey val="1"/>
              <c:showVal val="1"/>
              <c:showCatName val="1"/>
              <c:showSerName val="1"/>
              <c:showPercent val="1"/>
              <c:showBubbleSize val="1"/>
              <c:extLst>
                <c:ext xmlns:c15="http://schemas.microsoft.com/office/drawing/2012/chart" uri="{CE6537A1-D6FC-4f65-9D91-7224C49458BB}">
                  <c15:layout/>
                </c:ext>
              </c:extLst>
            </c:dLbl>
            <c:dLbl>
              <c:idx val="3"/>
              <c:layout>
                <c:manualLayout>
                  <c:x val="0.23549793344797401"/>
                  <c:y val="0"/>
                </c:manualLayout>
              </c:layout>
              <c:tx>
                <c:rich>
                  <a:bodyPr/>
                  <a:lstStyle/>
                  <a:p>
                    <a:r>
                      <a:rPr lang="en-US" dirty="0" smtClean="0"/>
                      <a:t>Evsel</a:t>
                    </a:r>
                    <a:r>
                      <a:rPr lang="en-US" baseline="0" dirty="0" smtClean="0"/>
                      <a:t> Tüketim</a:t>
                    </a:r>
                    <a:r>
                      <a:rPr lang="en-US" dirty="0" smtClean="0"/>
                      <a:t>; </a:t>
                    </a:r>
                    <a:r>
                      <a:rPr lang="en-US" dirty="0"/>
                      <a:t>7%</a:t>
                    </a:r>
                  </a:p>
                </c:rich>
              </c:tx>
              <c:showLegendKey val="1"/>
              <c:showVal val="1"/>
              <c:showCatName val="1"/>
              <c:showSerName val="1"/>
              <c:showPercent val="1"/>
              <c:showBubbleSize val="1"/>
              <c:extLst>
                <c:ext xmlns:c15="http://schemas.microsoft.com/office/drawing/2012/chart" uri="{CE6537A1-D6FC-4f65-9D91-7224C49458BB}">
                  <c15:layout/>
                </c:ext>
              </c:extLst>
            </c:dLbl>
            <c:spPr>
              <a:noFill/>
              <a:ln>
                <a:noFill/>
              </a:ln>
              <a:effectLst/>
            </c:spPr>
            <c:txPr>
              <a:bodyPr/>
              <a:lstStyle/>
              <a:p>
                <a:pPr>
                  <a:defRPr lang="tr-TR"/>
                </a:pPr>
                <a:endParaRPr lang="tr-TR"/>
              </a:p>
            </c:txPr>
            <c:showLegendKey val="1"/>
            <c:showVal val="1"/>
            <c:showCatName val="1"/>
            <c:showSerName val="1"/>
            <c:showPercent val="1"/>
            <c:showBubbleSize val="1"/>
            <c:showLeaderLines val="1"/>
            <c:extLst>
              <c:ext xmlns:c15="http://schemas.microsoft.com/office/drawing/2012/chart" uri="{CE6537A1-D6FC-4f65-9D91-7224C49458BB}"/>
            </c:extLst>
          </c:dLbls>
          <c:cat>
            <c:strRef>
              <c:f>Summary!$K$28:$N$28</c:f>
              <c:strCache>
                <c:ptCount val="4"/>
                <c:pt idx="0">
                  <c:v>Crop production (incl. fodder crops)</c:v>
                </c:pt>
                <c:pt idx="1">
                  <c:v>Livestock grazing &amp; water supply</c:v>
                </c:pt>
                <c:pt idx="2">
                  <c:v>Industry</c:v>
                </c:pt>
                <c:pt idx="3">
                  <c:v>Domestic water supply</c:v>
                </c:pt>
              </c:strCache>
            </c:strRef>
          </c:cat>
          <c:val>
            <c:numRef>
              <c:f>Summary!$K$30:$N$30</c:f>
              <c:numCache>
                <c:formatCode>0.0%</c:formatCode>
                <c:ptCount val="4"/>
                <c:pt idx="0">
                  <c:v>0.82272863567256904</c:v>
                </c:pt>
                <c:pt idx="1">
                  <c:v>6.60926984658054E-2</c:v>
                </c:pt>
                <c:pt idx="2">
                  <c:v>4.4471466344650497E-2</c:v>
                </c:pt>
                <c:pt idx="3">
                  <c:v>6.6707199516975693E-2</c:v>
                </c:pt>
              </c:numCache>
            </c:numRef>
          </c:val>
        </c:ser>
        <c:ser>
          <c:idx val="1"/>
          <c:order val="1"/>
          <c:dLbls>
            <c:spPr>
              <a:noFill/>
              <a:ln>
                <a:noFill/>
              </a:ln>
              <a:effectLst/>
            </c:spPr>
            <c:txPr>
              <a:bodyPr/>
              <a:lstStyle/>
              <a:p>
                <a:pPr>
                  <a:defRPr lang="tr-TR"/>
                </a:pPr>
                <a:endParaRPr lang="tr-TR"/>
              </a:p>
            </c:txPr>
            <c:showLegendKey val="1"/>
            <c:showVal val="1"/>
            <c:showCatName val="1"/>
            <c:showSerName val="1"/>
            <c:showPercent val="1"/>
            <c:showBubbleSize val="1"/>
            <c:showLeaderLines val="1"/>
            <c:extLst>
              <c:ext xmlns:c15="http://schemas.microsoft.com/office/drawing/2012/chart" uri="{CE6537A1-D6FC-4f65-9D91-7224C49458BB}"/>
            </c:extLst>
          </c:dLbls>
          <c:cat>
            <c:strRef>
              <c:f>Summary!$K$28:$N$28</c:f>
              <c:strCache>
                <c:ptCount val="4"/>
                <c:pt idx="0">
                  <c:v>Crop production (incl. fodder crops)</c:v>
                </c:pt>
                <c:pt idx="1">
                  <c:v>Livestock grazing &amp; water supply</c:v>
                </c:pt>
                <c:pt idx="2">
                  <c:v>Industry</c:v>
                </c:pt>
                <c:pt idx="3">
                  <c:v>Domestic water supply</c:v>
                </c:pt>
              </c:strCache>
            </c:strRef>
          </c:cat>
          <c:val>
            <c:numRef>
              <c:f>Summary!$K$23:$N$23</c:f>
              <c:numCache>
                <c:formatCode>General</c:formatCode>
                <c:ptCount val="4"/>
              </c:numCache>
            </c:numRef>
          </c:val>
        </c:ser>
        <c:dLbls>
          <c:showLegendKey val="0"/>
          <c:showVal val="0"/>
          <c:showCatName val="0"/>
          <c:showSerName val="0"/>
          <c:showPercent val="0"/>
          <c:showBubbleSize val="0"/>
          <c:showLeaderLines val="1"/>
        </c:dLbls>
        <c:firstSliceAng val="0"/>
      </c:pieChart>
    </c:plotArea>
    <c:plotVisOnly val="1"/>
    <c:dispBlanksAs val="zero"/>
    <c:showDLblsOverMax val="1"/>
  </c:chart>
  <c:spPr>
    <a:solidFill>
      <a:schemeClr val="lt1"/>
    </a:solidFill>
    <a:ln w="25400" cap="flat" cmpd="sng" algn="ctr">
      <a:solidFill>
        <a:schemeClr val="dk1"/>
      </a:solidFill>
      <a:prstDash val="solid"/>
    </a:ln>
    <a:effectLst/>
  </c:spPr>
  <c:txPr>
    <a:bodyPr/>
    <a:lstStyle/>
    <a:p>
      <a:pPr>
        <a:defRPr sz="1400">
          <a:solidFill>
            <a:schemeClr val="dk1"/>
          </a:solidFill>
          <a:latin typeface="+mn-lt"/>
          <a:ea typeface="+mn-ea"/>
          <a:cs typeface="+mn-cs"/>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C9A54-70C2-40DC-B2D2-48A78BD3CD5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tr-TR"/>
        </a:p>
      </dgm:t>
    </dgm:pt>
    <dgm:pt modelId="{302E1453-5EE5-4F08-B605-E57DF96FB5DC}">
      <dgm:prSet phldrT="[Metin]"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2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a:t>
          </a:r>
        </a:p>
        <a:p>
          <a:r>
            <a:rPr lang="tr-TR" sz="2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AYAKİZİ</a:t>
          </a:r>
          <a:endParaRPr lang="tr-TR" sz="2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681FD0E9-2EAE-44AE-8257-9FA5579B78B6}" type="parTrans" cxnId="{E2747CE6-8321-44BA-A3DA-D1DEC2991DB5}">
      <dgm:prSet/>
      <dgm:spPr/>
      <dgm:t>
        <a:bodyPr/>
        <a:lstStyle/>
        <a:p>
          <a:endParaRPr lang="tr-TR"/>
        </a:p>
      </dgm:t>
    </dgm:pt>
    <dgm:pt modelId="{0A514B48-3537-4941-8A87-8439ACB7DBE8}" type="sibTrans" cxnId="{E2747CE6-8321-44BA-A3DA-D1DEC2991DB5}">
      <dgm:prSet/>
      <dgm:spPr/>
      <dgm:t>
        <a:bodyPr/>
        <a:lstStyle/>
        <a:p>
          <a:endParaRPr lang="tr-TR"/>
        </a:p>
      </dgm:t>
    </dgm:pt>
    <dgm:pt modelId="{2C570C7C-7990-4802-95F3-D9C55956E05F}">
      <dgm:prSet phldrT="[Metin]"/>
      <dgm:spPr/>
      <dgm:t>
        <a:bodyPr/>
        <a:lstStyle/>
        <a:p>
          <a:r>
            <a:rPr lang="tr-TR" b="0" dirty="0" smtClean="0">
              <a:latin typeface="Arial" pitchFamily="34" charset="0"/>
              <a:cs typeface="Arial" pitchFamily="34" charset="0"/>
            </a:rPr>
            <a:t>Bireyler/Aile</a:t>
          </a:r>
          <a:endParaRPr lang="tr-TR" b="0" dirty="0">
            <a:latin typeface="Arial" pitchFamily="34" charset="0"/>
            <a:cs typeface="Arial" pitchFamily="34" charset="0"/>
          </a:endParaRPr>
        </a:p>
      </dgm:t>
    </dgm:pt>
    <dgm:pt modelId="{E8135AC8-8C56-4FB9-A89D-260B34B11D3C}" type="parTrans" cxnId="{EC3B85A6-BB97-42DD-89EC-4F0B2F2DECEA}">
      <dgm:prSet/>
      <dgm:spPr/>
      <dgm:t>
        <a:bodyPr/>
        <a:lstStyle/>
        <a:p>
          <a:endParaRPr lang="tr-TR"/>
        </a:p>
      </dgm:t>
    </dgm:pt>
    <dgm:pt modelId="{77B182E7-EDE5-480A-8A8D-DA2AE508A70E}" type="sibTrans" cxnId="{EC3B85A6-BB97-42DD-89EC-4F0B2F2DECEA}">
      <dgm:prSet/>
      <dgm:spPr/>
      <dgm:t>
        <a:bodyPr/>
        <a:lstStyle/>
        <a:p>
          <a:endParaRPr lang="tr-TR"/>
        </a:p>
      </dgm:t>
    </dgm:pt>
    <dgm:pt modelId="{DFB76CC8-93B1-4A1C-86A3-3024B36487AF}">
      <dgm:prSet phldrT="[Metin]"/>
      <dgm:spPr/>
      <dgm:t>
        <a:bodyPr/>
        <a:lstStyle/>
        <a:p>
          <a:r>
            <a:rPr lang="tr-TR" b="0" dirty="0" smtClean="0">
              <a:latin typeface="Arial" pitchFamily="34" charset="0"/>
              <a:cs typeface="Arial" pitchFamily="34" charset="0"/>
            </a:rPr>
            <a:t>Ülke</a:t>
          </a:r>
          <a:endParaRPr lang="tr-TR" b="0" dirty="0">
            <a:latin typeface="Arial" pitchFamily="34" charset="0"/>
            <a:cs typeface="Arial" pitchFamily="34" charset="0"/>
          </a:endParaRPr>
        </a:p>
      </dgm:t>
    </dgm:pt>
    <dgm:pt modelId="{8197359E-83FF-40AF-9FFB-5939CB695AB0}" type="parTrans" cxnId="{890F490E-3536-4E15-B647-63BD5125D35B}">
      <dgm:prSet/>
      <dgm:spPr/>
      <dgm:t>
        <a:bodyPr/>
        <a:lstStyle/>
        <a:p>
          <a:endParaRPr lang="tr-TR"/>
        </a:p>
      </dgm:t>
    </dgm:pt>
    <dgm:pt modelId="{BDB862E9-1901-4258-908A-38DFC44DB55D}" type="sibTrans" cxnId="{890F490E-3536-4E15-B647-63BD5125D35B}">
      <dgm:prSet/>
      <dgm:spPr/>
      <dgm:t>
        <a:bodyPr/>
        <a:lstStyle/>
        <a:p>
          <a:endParaRPr lang="tr-TR"/>
        </a:p>
      </dgm:t>
    </dgm:pt>
    <dgm:pt modelId="{268CE5E9-965B-4E29-896F-CD76D98C6FD2}">
      <dgm:prSet phldrT="[Metin]"/>
      <dgm:spPr/>
      <dgm:t>
        <a:bodyPr/>
        <a:lstStyle/>
        <a:p>
          <a:r>
            <a:rPr lang="tr-TR" b="0" dirty="0" smtClean="0">
              <a:latin typeface="Arial" pitchFamily="34" charset="0"/>
              <a:cs typeface="Arial" pitchFamily="34" charset="0"/>
            </a:rPr>
            <a:t>Havza/Bölge</a:t>
          </a:r>
          <a:endParaRPr lang="tr-TR" b="0" dirty="0">
            <a:latin typeface="Arial" pitchFamily="34" charset="0"/>
            <a:cs typeface="Arial" pitchFamily="34" charset="0"/>
          </a:endParaRPr>
        </a:p>
      </dgm:t>
    </dgm:pt>
    <dgm:pt modelId="{80F7B6E7-88C5-48A1-8989-AE91147ABF3B}" type="parTrans" cxnId="{4EB5753A-CC2B-4656-99C5-F313A50758CF}">
      <dgm:prSet/>
      <dgm:spPr/>
      <dgm:t>
        <a:bodyPr/>
        <a:lstStyle/>
        <a:p>
          <a:endParaRPr lang="tr-TR"/>
        </a:p>
      </dgm:t>
    </dgm:pt>
    <dgm:pt modelId="{3DCF7B95-D3DE-4062-ABCE-EC2B404F2931}" type="sibTrans" cxnId="{4EB5753A-CC2B-4656-99C5-F313A50758CF}">
      <dgm:prSet/>
      <dgm:spPr/>
      <dgm:t>
        <a:bodyPr/>
        <a:lstStyle/>
        <a:p>
          <a:endParaRPr lang="tr-TR"/>
        </a:p>
      </dgm:t>
    </dgm:pt>
    <dgm:pt modelId="{99A6C7A2-1CEF-4509-9B97-268D1581D41E}">
      <dgm:prSet phldrT="[Metin]"/>
      <dgm:spPr/>
      <dgm:t>
        <a:bodyPr/>
        <a:lstStyle/>
        <a:p>
          <a:r>
            <a:rPr lang="tr-TR" b="0" dirty="0" smtClean="0">
              <a:latin typeface="Arial" pitchFamily="34" charset="0"/>
              <a:cs typeface="Arial" pitchFamily="34" charset="0"/>
            </a:rPr>
            <a:t>Ürün</a:t>
          </a:r>
          <a:endParaRPr lang="tr-TR" b="0" dirty="0">
            <a:latin typeface="Arial" pitchFamily="34" charset="0"/>
            <a:cs typeface="Arial" pitchFamily="34" charset="0"/>
          </a:endParaRPr>
        </a:p>
      </dgm:t>
    </dgm:pt>
    <dgm:pt modelId="{4D25A433-CCB6-4D54-BDF8-E8BEDEE6F307}" type="parTrans" cxnId="{666DD8B6-83EC-4A05-AE60-610713A09740}">
      <dgm:prSet/>
      <dgm:spPr/>
      <dgm:t>
        <a:bodyPr/>
        <a:lstStyle/>
        <a:p>
          <a:endParaRPr lang="tr-TR"/>
        </a:p>
      </dgm:t>
    </dgm:pt>
    <dgm:pt modelId="{C4A38F35-42D0-4E00-BB37-50A3DAB929A2}" type="sibTrans" cxnId="{666DD8B6-83EC-4A05-AE60-610713A09740}">
      <dgm:prSet/>
      <dgm:spPr/>
      <dgm:t>
        <a:bodyPr/>
        <a:lstStyle/>
        <a:p>
          <a:endParaRPr lang="tr-TR"/>
        </a:p>
      </dgm:t>
    </dgm:pt>
    <dgm:pt modelId="{2F92A5C8-7FB5-4355-A5EC-643EF8E9927B}">
      <dgm:prSet phldrT="[Metin]"/>
      <dgm:spPr/>
      <dgm:t>
        <a:bodyPr/>
        <a:lstStyle/>
        <a:p>
          <a:r>
            <a:rPr lang="tr-TR" b="0" dirty="0" smtClean="0">
              <a:latin typeface="Arial" pitchFamily="34" charset="0"/>
              <a:cs typeface="Arial" pitchFamily="34" charset="0"/>
            </a:rPr>
            <a:t>Köy/Şehir</a:t>
          </a:r>
          <a:endParaRPr lang="tr-TR" b="0" dirty="0">
            <a:latin typeface="Arial" pitchFamily="34" charset="0"/>
            <a:cs typeface="Arial" pitchFamily="34" charset="0"/>
          </a:endParaRPr>
        </a:p>
      </dgm:t>
    </dgm:pt>
    <dgm:pt modelId="{E2D93732-6BD4-4226-ACC7-FFA1691C7354}" type="parTrans" cxnId="{8FC2AE22-5396-47BA-8C61-79A589D8BBD0}">
      <dgm:prSet/>
      <dgm:spPr/>
      <dgm:t>
        <a:bodyPr/>
        <a:lstStyle/>
        <a:p>
          <a:endParaRPr lang="tr-TR"/>
        </a:p>
      </dgm:t>
    </dgm:pt>
    <dgm:pt modelId="{CB147A97-ABC6-4B6E-BB4D-424AA11396F0}" type="sibTrans" cxnId="{8FC2AE22-5396-47BA-8C61-79A589D8BBD0}">
      <dgm:prSet/>
      <dgm:spPr/>
      <dgm:t>
        <a:bodyPr/>
        <a:lstStyle/>
        <a:p>
          <a:endParaRPr lang="tr-TR"/>
        </a:p>
      </dgm:t>
    </dgm:pt>
    <dgm:pt modelId="{CD447C7B-6BB6-468A-8043-4F48CAF07BE5}">
      <dgm:prSet phldrT="[Metin]" custT="1"/>
      <dgm:spPr/>
      <dgm:t>
        <a:bodyPr/>
        <a:lstStyle/>
        <a:p>
          <a:r>
            <a:rPr lang="tr-TR" sz="1600" b="0" dirty="0" smtClean="0">
              <a:latin typeface="Arial" pitchFamily="34" charset="0"/>
              <a:cs typeface="Arial" pitchFamily="34" charset="0"/>
            </a:rPr>
            <a:t>Kamu kuruluşu</a:t>
          </a:r>
          <a:endParaRPr lang="tr-TR" sz="1600" b="0" dirty="0">
            <a:latin typeface="Arial" pitchFamily="34" charset="0"/>
            <a:cs typeface="Arial" pitchFamily="34" charset="0"/>
          </a:endParaRPr>
        </a:p>
      </dgm:t>
    </dgm:pt>
    <dgm:pt modelId="{9A6AE8D0-B962-4D16-914A-8BEF97397F5E}" type="parTrans" cxnId="{D953B9AF-F540-4A56-9FC6-F09ECC8B6251}">
      <dgm:prSet/>
      <dgm:spPr/>
      <dgm:t>
        <a:bodyPr/>
        <a:lstStyle/>
        <a:p>
          <a:endParaRPr lang="tr-TR"/>
        </a:p>
      </dgm:t>
    </dgm:pt>
    <dgm:pt modelId="{9AA9A10B-EE4F-4D0F-974C-3CD9C6505539}" type="sibTrans" cxnId="{D953B9AF-F540-4A56-9FC6-F09ECC8B6251}">
      <dgm:prSet/>
      <dgm:spPr/>
      <dgm:t>
        <a:bodyPr/>
        <a:lstStyle/>
        <a:p>
          <a:endParaRPr lang="tr-TR"/>
        </a:p>
      </dgm:t>
    </dgm:pt>
    <dgm:pt modelId="{144BAAE6-CDAF-4701-8124-274E058C7FE0}">
      <dgm:prSet phldrT="[Metin]" custT="1"/>
      <dgm:spPr/>
      <dgm:t>
        <a:bodyPr/>
        <a:lstStyle/>
        <a:p>
          <a:endParaRPr lang="tr-TR" sz="1800" b="0" dirty="0">
            <a:latin typeface="Arial" pitchFamily="34" charset="0"/>
            <a:cs typeface="Arial" pitchFamily="34" charset="0"/>
          </a:endParaRPr>
        </a:p>
      </dgm:t>
    </dgm:pt>
    <dgm:pt modelId="{7E8CC847-7EDA-489D-8D0B-0B0526550420}" type="parTrans" cxnId="{41C790AB-F53D-4848-B2D2-4A06C7D91487}">
      <dgm:prSet/>
      <dgm:spPr/>
      <dgm:t>
        <a:bodyPr/>
        <a:lstStyle/>
        <a:p>
          <a:endParaRPr lang="tr-TR"/>
        </a:p>
      </dgm:t>
    </dgm:pt>
    <dgm:pt modelId="{54531513-E421-4CBA-A701-D8D4B3E6C974}" type="sibTrans" cxnId="{41C790AB-F53D-4848-B2D2-4A06C7D91487}">
      <dgm:prSet/>
      <dgm:spPr/>
      <dgm:t>
        <a:bodyPr/>
        <a:lstStyle/>
        <a:p>
          <a:endParaRPr lang="tr-TR"/>
        </a:p>
      </dgm:t>
    </dgm:pt>
    <dgm:pt modelId="{2F38C340-34C1-42BB-A9BE-129DAE142274}" type="pres">
      <dgm:prSet presAssocID="{C6BC9A54-70C2-40DC-B2D2-48A78BD3CD55}" presName="Name0" presStyleCnt="0">
        <dgm:presLayoutVars>
          <dgm:chMax val="1"/>
          <dgm:chPref val="1"/>
          <dgm:dir/>
          <dgm:animOne val="branch"/>
          <dgm:animLvl val="lvl"/>
        </dgm:presLayoutVars>
      </dgm:prSet>
      <dgm:spPr/>
      <dgm:t>
        <a:bodyPr/>
        <a:lstStyle/>
        <a:p>
          <a:endParaRPr lang="tr-TR"/>
        </a:p>
      </dgm:t>
    </dgm:pt>
    <dgm:pt modelId="{D1150B58-057E-4EA0-8A9D-61F22D89CC18}" type="pres">
      <dgm:prSet presAssocID="{302E1453-5EE5-4F08-B605-E57DF96FB5DC}" presName="Parent" presStyleLbl="node0" presStyleIdx="0" presStyleCnt="1">
        <dgm:presLayoutVars>
          <dgm:chMax val="6"/>
          <dgm:chPref val="6"/>
        </dgm:presLayoutVars>
      </dgm:prSet>
      <dgm:spPr/>
      <dgm:t>
        <a:bodyPr/>
        <a:lstStyle/>
        <a:p>
          <a:endParaRPr lang="tr-TR"/>
        </a:p>
      </dgm:t>
    </dgm:pt>
    <dgm:pt modelId="{3B332B69-4874-4B5A-89A7-1A46747E7D11}" type="pres">
      <dgm:prSet presAssocID="{2C570C7C-7990-4802-95F3-D9C55956E05F}" presName="Accent1" presStyleCnt="0"/>
      <dgm:spPr/>
    </dgm:pt>
    <dgm:pt modelId="{1AD643F9-C21A-4F1C-A0E2-0AA0C199775E}" type="pres">
      <dgm:prSet presAssocID="{2C570C7C-7990-4802-95F3-D9C55956E05F}" presName="Accent" presStyleLbl="bgShp" presStyleIdx="0" presStyleCnt="6"/>
      <dgm:spPr/>
    </dgm:pt>
    <dgm:pt modelId="{FC695544-EEE3-4428-ADBB-D52383031F8C}" type="pres">
      <dgm:prSet presAssocID="{2C570C7C-7990-4802-95F3-D9C55956E05F}" presName="Child1" presStyleLbl="node1" presStyleIdx="0" presStyleCnt="6">
        <dgm:presLayoutVars>
          <dgm:chMax val="0"/>
          <dgm:chPref val="0"/>
          <dgm:bulletEnabled val="1"/>
        </dgm:presLayoutVars>
      </dgm:prSet>
      <dgm:spPr/>
      <dgm:t>
        <a:bodyPr/>
        <a:lstStyle/>
        <a:p>
          <a:endParaRPr lang="tr-TR"/>
        </a:p>
      </dgm:t>
    </dgm:pt>
    <dgm:pt modelId="{5CF055EE-F215-4290-A758-A124209EBC5F}" type="pres">
      <dgm:prSet presAssocID="{DFB76CC8-93B1-4A1C-86A3-3024B36487AF}" presName="Accent2" presStyleCnt="0"/>
      <dgm:spPr/>
    </dgm:pt>
    <dgm:pt modelId="{5E5F6FF6-CCD3-4FFD-A365-1254AB2941BD}" type="pres">
      <dgm:prSet presAssocID="{DFB76CC8-93B1-4A1C-86A3-3024B36487AF}" presName="Accent" presStyleLbl="bgShp" presStyleIdx="1" presStyleCnt="6"/>
      <dgm:spPr/>
    </dgm:pt>
    <dgm:pt modelId="{A8BEF7E1-5835-4D8F-AC3C-C2FFAFDE7C12}" type="pres">
      <dgm:prSet presAssocID="{DFB76CC8-93B1-4A1C-86A3-3024B36487AF}" presName="Child2" presStyleLbl="node1" presStyleIdx="1" presStyleCnt="6" custLinFactNeighborX="-1473" custLinFactNeighborY="1253">
        <dgm:presLayoutVars>
          <dgm:chMax val="0"/>
          <dgm:chPref val="0"/>
          <dgm:bulletEnabled val="1"/>
        </dgm:presLayoutVars>
      </dgm:prSet>
      <dgm:spPr/>
      <dgm:t>
        <a:bodyPr/>
        <a:lstStyle/>
        <a:p>
          <a:endParaRPr lang="tr-TR"/>
        </a:p>
      </dgm:t>
    </dgm:pt>
    <dgm:pt modelId="{B5F5D13B-9497-49B9-A6CE-1CB6EEBD66AC}" type="pres">
      <dgm:prSet presAssocID="{268CE5E9-965B-4E29-896F-CD76D98C6FD2}" presName="Accent3" presStyleCnt="0"/>
      <dgm:spPr/>
    </dgm:pt>
    <dgm:pt modelId="{A55E2020-DAE5-4040-87B6-900D1EA39B3D}" type="pres">
      <dgm:prSet presAssocID="{268CE5E9-965B-4E29-896F-CD76D98C6FD2}" presName="Accent" presStyleLbl="bgShp" presStyleIdx="2" presStyleCnt="6"/>
      <dgm:spPr/>
    </dgm:pt>
    <dgm:pt modelId="{A941BB09-5F03-458C-A455-A25E12C88B14}" type="pres">
      <dgm:prSet presAssocID="{268CE5E9-965B-4E29-896F-CD76D98C6FD2}" presName="Child3" presStyleLbl="node1" presStyleIdx="2" presStyleCnt="6">
        <dgm:presLayoutVars>
          <dgm:chMax val="0"/>
          <dgm:chPref val="0"/>
          <dgm:bulletEnabled val="1"/>
        </dgm:presLayoutVars>
      </dgm:prSet>
      <dgm:spPr/>
      <dgm:t>
        <a:bodyPr/>
        <a:lstStyle/>
        <a:p>
          <a:endParaRPr lang="tr-TR"/>
        </a:p>
      </dgm:t>
    </dgm:pt>
    <dgm:pt modelId="{F7C7A0F8-10F2-4700-9410-3786A58A0B27}" type="pres">
      <dgm:prSet presAssocID="{99A6C7A2-1CEF-4509-9B97-268D1581D41E}" presName="Accent4" presStyleCnt="0"/>
      <dgm:spPr/>
    </dgm:pt>
    <dgm:pt modelId="{E9A6B15B-CFF7-434F-8129-ADFCCB11A4B7}" type="pres">
      <dgm:prSet presAssocID="{99A6C7A2-1CEF-4509-9B97-268D1581D41E}" presName="Accent" presStyleLbl="bgShp" presStyleIdx="3" presStyleCnt="6"/>
      <dgm:spPr/>
    </dgm:pt>
    <dgm:pt modelId="{56C5B8AB-6A08-43C1-B089-248DC531825A}" type="pres">
      <dgm:prSet presAssocID="{99A6C7A2-1CEF-4509-9B97-268D1581D41E}" presName="Child4" presStyleLbl="node1" presStyleIdx="3" presStyleCnt="6">
        <dgm:presLayoutVars>
          <dgm:chMax val="0"/>
          <dgm:chPref val="0"/>
          <dgm:bulletEnabled val="1"/>
        </dgm:presLayoutVars>
      </dgm:prSet>
      <dgm:spPr/>
      <dgm:t>
        <a:bodyPr/>
        <a:lstStyle/>
        <a:p>
          <a:endParaRPr lang="tr-TR"/>
        </a:p>
      </dgm:t>
    </dgm:pt>
    <dgm:pt modelId="{DBCB24F8-DC39-41D6-AEB5-F340D7C56599}" type="pres">
      <dgm:prSet presAssocID="{2F92A5C8-7FB5-4355-A5EC-643EF8E9927B}" presName="Accent5" presStyleCnt="0"/>
      <dgm:spPr/>
    </dgm:pt>
    <dgm:pt modelId="{591D4FF6-361A-4B87-9834-3E46BEF1D56F}" type="pres">
      <dgm:prSet presAssocID="{2F92A5C8-7FB5-4355-A5EC-643EF8E9927B}" presName="Accent" presStyleLbl="bgShp" presStyleIdx="4" presStyleCnt="6"/>
      <dgm:spPr/>
    </dgm:pt>
    <dgm:pt modelId="{6981D4FA-82C9-459A-8DBA-95516C772426}" type="pres">
      <dgm:prSet presAssocID="{2F92A5C8-7FB5-4355-A5EC-643EF8E9927B}" presName="Child5" presStyleLbl="node1" presStyleIdx="4" presStyleCnt="6">
        <dgm:presLayoutVars>
          <dgm:chMax val="0"/>
          <dgm:chPref val="0"/>
          <dgm:bulletEnabled val="1"/>
        </dgm:presLayoutVars>
      </dgm:prSet>
      <dgm:spPr/>
      <dgm:t>
        <a:bodyPr/>
        <a:lstStyle/>
        <a:p>
          <a:endParaRPr lang="tr-TR"/>
        </a:p>
      </dgm:t>
    </dgm:pt>
    <dgm:pt modelId="{5FD8AA88-BE8A-41C1-ADBB-2332492BA359}" type="pres">
      <dgm:prSet presAssocID="{CD447C7B-6BB6-468A-8043-4F48CAF07BE5}" presName="Accent6" presStyleCnt="0"/>
      <dgm:spPr/>
    </dgm:pt>
    <dgm:pt modelId="{4D1F373D-A35B-4773-8F41-D612B711B90B}" type="pres">
      <dgm:prSet presAssocID="{CD447C7B-6BB6-468A-8043-4F48CAF07BE5}" presName="Accent" presStyleLbl="bgShp" presStyleIdx="5" presStyleCnt="6"/>
      <dgm:spPr/>
    </dgm:pt>
    <dgm:pt modelId="{B6064462-98A9-4339-B385-A3D5748A0C25}" type="pres">
      <dgm:prSet presAssocID="{CD447C7B-6BB6-468A-8043-4F48CAF07BE5}" presName="Child6" presStyleLbl="node1" presStyleIdx="5" presStyleCnt="6" custLinFactNeighborX="-446" custLinFactNeighborY="917">
        <dgm:presLayoutVars>
          <dgm:chMax val="0"/>
          <dgm:chPref val="0"/>
          <dgm:bulletEnabled val="1"/>
        </dgm:presLayoutVars>
      </dgm:prSet>
      <dgm:spPr/>
      <dgm:t>
        <a:bodyPr/>
        <a:lstStyle/>
        <a:p>
          <a:endParaRPr lang="tr-TR"/>
        </a:p>
      </dgm:t>
    </dgm:pt>
  </dgm:ptLst>
  <dgm:cxnLst>
    <dgm:cxn modelId="{8FC2AE22-5396-47BA-8C61-79A589D8BBD0}" srcId="{302E1453-5EE5-4F08-B605-E57DF96FB5DC}" destId="{2F92A5C8-7FB5-4355-A5EC-643EF8E9927B}" srcOrd="4" destOrd="0" parTransId="{E2D93732-6BD4-4226-ACC7-FFA1691C7354}" sibTransId="{CB147A97-ABC6-4B6E-BB4D-424AA11396F0}"/>
    <dgm:cxn modelId="{F4E0BD99-29AA-46C4-9CE9-12651CBF5122}" type="presOf" srcId="{2C570C7C-7990-4802-95F3-D9C55956E05F}" destId="{FC695544-EEE3-4428-ADBB-D52383031F8C}" srcOrd="0" destOrd="0" presId="urn:microsoft.com/office/officeart/2011/layout/HexagonRadial"/>
    <dgm:cxn modelId="{4EB5753A-CC2B-4656-99C5-F313A50758CF}" srcId="{302E1453-5EE5-4F08-B605-E57DF96FB5DC}" destId="{268CE5E9-965B-4E29-896F-CD76D98C6FD2}" srcOrd="2" destOrd="0" parTransId="{80F7B6E7-88C5-48A1-8989-AE91147ABF3B}" sibTransId="{3DCF7B95-D3DE-4062-ABCE-EC2B404F2931}"/>
    <dgm:cxn modelId="{EC3B85A6-BB97-42DD-89EC-4F0B2F2DECEA}" srcId="{302E1453-5EE5-4F08-B605-E57DF96FB5DC}" destId="{2C570C7C-7990-4802-95F3-D9C55956E05F}" srcOrd="0" destOrd="0" parTransId="{E8135AC8-8C56-4FB9-A89D-260B34B11D3C}" sibTransId="{77B182E7-EDE5-480A-8A8D-DA2AE508A70E}"/>
    <dgm:cxn modelId="{E2747CE6-8321-44BA-A3DA-D1DEC2991DB5}" srcId="{C6BC9A54-70C2-40DC-B2D2-48A78BD3CD55}" destId="{302E1453-5EE5-4F08-B605-E57DF96FB5DC}" srcOrd="0" destOrd="0" parTransId="{681FD0E9-2EAE-44AE-8257-9FA5579B78B6}" sibTransId="{0A514B48-3537-4941-8A87-8439ACB7DBE8}"/>
    <dgm:cxn modelId="{59F6BB75-9D61-485E-9801-8609E1EE1F6F}" type="presOf" srcId="{DFB76CC8-93B1-4A1C-86A3-3024B36487AF}" destId="{A8BEF7E1-5835-4D8F-AC3C-C2FFAFDE7C12}" srcOrd="0" destOrd="0" presId="urn:microsoft.com/office/officeart/2011/layout/HexagonRadial"/>
    <dgm:cxn modelId="{FD3D1198-ECAC-4BF7-A5C2-28DA98D84CBA}" type="presOf" srcId="{C6BC9A54-70C2-40DC-B2D2-48A78BD3CD55}" destId="{2F38C340-34C1-42BB-A9BE-129DAE142274}" srcOrd="0" destOrd="0" presId="urn:microsoft.com/office/officeart/2011/layout/HexagonRadial"/>
    <dgm:cxn modelId="{666DD8B6-83EC-4A05-AE60-610713A09740}" srcId="{302E1453-5EE5-4F08-B605-E57DF96FB5DC}" destId="{99A6C7A2-1CEF-4509-9B97-268D1581D41E}" srcOrd="3" destOrd="0" parTransId="{4D25A433-CCB6-4D54-BDF8-E8BEDEE6F307}" sibTransId="{C4A38F35-42D0-4E00-BB37-50A3DAB929A2}"/>
    <dgm:cxn modelId="{EA763717-0EAC-48C9-8FD6-EC9D01691F33}" type="presOf" srcId="{2F92A5C8-7FB5-4355-A5EC-643EF8E9927B}" destId="{6981D4FA-82C9-459A-8DBA-95516C772426}" srcOrd="0" destOrd="0" presId="urn:microsoft.com/office/officeart/2011/layout/HexagonRadial"/>
    <dgm:cxn modelId="{41C790AB-F53D-4848-B2D2-4A06C7D91487}" srcId="{302E1453-5EE5-4F08-B605-E57DF96FB5DC}" destId="{144BAAE6-CDAF-4701-8124-274E058C7FE0}" srcOrd="6" destOrd="0" parTransId="{7E8CC847-7EDA-489D-8D0B-0B0526550420}" sibTransId="{54531513-E421-4CBA-A701-D8D4B3E6C974}"/>
    <dgm:cxn modelId="{A49A2547-872C-40A7-B83A-703EA5C9C692}" type="presOf" srcId="{CD447C7B-6BB6-468A-8043-4F48CAF07BE5}" destId="{B6064462-98A9-4339-B385-A3D5748A0C25}" srcOrd="0" destOrd="0" presId="urn:microsoft.com/office/officeart/2011/layout/HexagonRadial"/>
    <dgm:cxn modelId="{64EE8DD0-17B7-4006-99B9-F461ACEA26F1}" type="presOf" srcId="{302E1453-5EE5-4F08-B605-E57DF96FB5DC}" destId="{D1150B58-057E-4EA0-8A9D-61F22D89CC18}" srcOrd="0" destOrd="0" presId="urn:microsoft.com/office/officeart/2011/layout/HexagonRadial"/>
    <dgm:cxn modelId="{D953B9AF-F540-4A56-9FC6-F09ECC8B6251}" srcId="{302E1453-5EE5-4F08-B605-E57DF96FB5DC}" destId="{CD447C7B-6BB6-468A-8043-4F48CAF07BE5}" srcOrd="5" destOrd="0" parTransId="{9A6AE8D0-B962-4D16-914A-8BEF97397F5E}" sibTransId="{9AA9A10B-EE4F-4D0F-974C-3CD9C6505539}"/>
    <dgm:cxn modelId="{890F490E-3536-4E15-B647-63BD5125D35B}" srcId="{302E1453-5EE5-4F08-B605-E57DF96FB5DC}" destId="{DFB76CC8-93B1-4A1C-86A3-3024B36487AF}" srcOrd="1" destOrd="0" parTransId="{8197359E-83FF-40AF-9FFB-5939CB695AB0}" sibTransId="{BDB862E9-1901-4258-908A-38DFC44DB55D}"/>
    <dgm:cxn modelId="{5BEB9EE2-D1A8-4FF7-B186-0CFD701445B2}" type="presOf" srcId="{268CE5E9-965B-4E29-896F-CD76D98C6FD2}" destId="{A941BB09-5F03-458C-A455-A25E12C88B14}" srcOrd="0" destOrd="0" presId="urn:microsoft.com/office/officeart/2011/layout/HexagonRadial"/>
    <dgm:cxn modelId="{7CC7E90E-EA62-42CE-944A-41740F47F95A}" type="presOf" srcId="{99A6C7A2-1CEF-4509-9B97-268D1581D41E}" destId="{56C5B8AB-6A08-43C1-B089-248DC531825A}" srcOrd="0" destOrd="0" presId="urn:microsoft.com/office/officeart/2011/layout/HexagonRadial"/>
    <dgm:cxn modelId="{A929A273-0697-47C6-8261-DE4415010AFA}" type="presParOf" srcId="{2F38C340-34C1-42BB-A9BE-129DAE142274}" destId="{D1150B58-057E-4EA0-8A9D-61F22D89CC18}" srcOrd="0" destOrd="0" presId="urn:microsoft.com/office/officeart/2011/layout/HexagonRadial"/>
    <dgm:cxn modelId="{2350E102-FAAC-47EC-8D7F-E6F4FC301497}" type="presParOf" srcId="{2F38C340-34C1-42BB-A9BE-129DAE142274}" destId="{3B332B69-4874-4B5A-89A7-1A46747E7D11}" srcOrd="1" destOrd="0" presId="urn:microsoft.com/office/officeart/2011/layout/HexagonRadial"/>
    <dgm:cxn modelId="{365A3C26-6243-4092-974F-355D22A2932B}" type="presParOf" srcId="{3B332B69-4874-4B5A-89A7-1A46747E7D11}" destId="{1AD643F9-C21A-4F1C-A0E2-0AA0C199775E}" srcOrd="0" destOrd="0" presId="urn:microsoft.com/office/officeart/2011/layout/HexagonRadial"/>
    <dgm:cxn modelId="{68A9128C-B198-46A1-BE56-32C575742650}" type="presParOf" srcId="{2F38C340-34C1-42BB-A9BE-129DAE142274}" destId="{FC695544-EEE3-4428-ADBB-D52383031F8C}" srcOrd="2" destOrd="0" presId="urn:microsoft.com/office/officeart/2011/layout/HexagonRadial"/>
    <dgm:cxn modelId="{7F08BA55-89AC-4B3A-896E-72F89040BF85}" type="presParOf" srcId="{2F38C340-34C1-42BB-A9BE-129DAE142274}" destId="{5CF055EE-F215-4290-A758-A124209EBC5F}" srcOrd="3" destOrd="0" presId="urn:microsoft.com/office/officeart/2011/layout/HexagonRadial"/>
    <dgm:cxn modelId="{2BBF70ED-1B07-4ABC-B70C-1250E12A1BA5}" type="presParOf" srcId="{5CF055EE-F215-4290-A758-A124209EBC5F}" destId="{5E5F6FF6-CCD3-4FFD-A365-1254AB2941BD}" srcOrd="0" destOrd="0" presId="urn:microsoft.com/office/officeart/2011/layout/HexagonRadial"/>
    <dgm:cxn modelId="{DDF56EC4-0570-4F1E-B6A4-F057668C6322}" type="presParOf" srcId="{2F38C340-34C1-42BB-A9BE-129DAE142274}" destId="{A8BEF7E1-5835-4D8F-AC3C-C2FFAFDE7C12}" srcOrd="4" destOrd="0" presId="urn:microsoft.com/office/officeart/2011/layout/HexagonRadial"/>
    <dgm:cxn modelId="{70F85406-A4A3-4A0C-A750-8B3056306957}" type="presParOf" srcId="{2F38C340-34C1-42BB-A9BE-129DAE142274}" destId="{B5F5D13B-9497-49B9-A6CE-1CB6EEBD66AC}" srcOrd="5" destOrd="0" presId="urn:microsoft.com/office/officeart/2011/layout/HexagonRadial"/>
    <dgm:cxn modelId="{BF90FFCE-BFD9-42C2-886C-8855B255D8AA}" type="presParOf" srcId="{B5F5D13B-9497-49B9-A6CE-1CB6EEBD66AC}" destId="{A55E2020-DAE5-4040-87B6-900D1EA39B3D}" srcOrd="0" destOrd="0" presId="urn:microsoft.com/office/officeart/2011/layout/HexagonRadial"/>
    <dgm:cxn modelId="{71F9153C-B4CD-4EE9-B128-A2491AD54255}" type="presParOf" srcId="{2F38C340-34C1-42BB-A9BE-129DAE142274}" destId="{A941BB09-5F03-458C-A455-A25E12C88B14}" srcOrd="6" destOrd="0" presId="urn:microsoft.com/office/officeart/2011/layout/HexagonRadial"/>
    <dgm:cxn modelId="{94F4DBE2-24F8-4421-8D2F-1AF28B6E7E17}" type="presParOf" srcId="{2F38C340-34C1-42BB-A9BE-129DAE142274}" destId="{F7C7A0F8-10F2-4700-9410-3786A58A0B27}" srcOrd="7" destOrd="0" presId="urn:microsoft.com/office/officeart/2011/layout/HexagonRadial"/>
    <dgm:cxn modelId="{498DED67-4745-4999-831D-B0C636AB78C4}" type="presParOf" srcId="{F7C7A0F8-10F2-4700-9410-3786A58A0B27}" destId="{E9A6B15B-CFF7-434F-8129-ADFCCB11A4B7}" srcOrd="0" destOrd="0" presId="urn:microsoft.com/office/officeart/2011/layout/HexagonRadial"/>
    <dgm:cxn modelId="{8E694230-A63D-47E2-836D-3B203EFB1FD4}" type="presParOf" srcId="{2F38C340-34C1-42BB-A9BE-129DAE142274}" destId="{56C5B8AB-6A08-43C1-B089-248DC531825A}" srcOrd="8" destOrd="0" presId="urn:microsoft.com/office/officeart/2011/layout/HexagonRadial"/>
    <dgm:cxn modelId="{59EFF041-258B-4724-8AA1-097721CF61EB}" type="presParOf" srcId="{2F38C340-34C1-42BB-A9BE-129DAE142274}" destId="{DBCB24F8-DC39-41D6-AEB5-F340D7C56599}" srcOrd="9" destOrd="0" presId="urn:microsoft.com/office/officeart/2011/layout/HexagonRadial"/>
    <dgm:cxn modelId="{02DDD8B0-EC03-4872-AF9E-0682624ADF06}" type="presParOf" srcId="{DBCB24F8-DC39-41D6-AEB5-F340D7C56599}" destId="{591D4FF6-361A-4B87-9834-3E46BEF1D56F}" srcOrd="0" destOrd="0" presId="urn:microsoft.com/office/officeart/2011/layout/HexagonRadial"/>
    <dgm:cxn modelId="{40056D90-F0B8-48B5-9208-ABA81AEF8A2E}" type="presParOf" srcId="{2F38C340-34C1-42BB-A9BE-129DAE142274}" destId="{6981D4FA-82C9-459A-8DBA-95516C772426}" srcOrd="10" destOrd="0" presId="urn:microsoft.com/office/officeart/2011/layout/HexagonRadial"/>
    <dgm:cxn modelId="{7E411DE9-33D8-46CE-BCEC-35D0F97F1A22}" type="presParOf" srcId="{2F38C340-34C1-42BB-A9BE-129DAE142274}" destId="{5FD8AA88-BE8A-41C1-ADBB-2332492BA359}" srcOrd="11" destOrd="0" presId="urn:microsoft.com/office/officeart/2011/layout/HexagonRadial"/>
    <dgm:cxn modelId="{6361ECA6-B8C4-496E-BE51-8B33B1120D14}" type="presParOf" srcId="{5FD8AA88-BE8A-41C1-ADBB-2332492BA359}" destId="{4D1F373D-A35B-4773-8F41-D612B711B90B}" srcOrd="0" destOrd="0" presId="urn:microsoft.com/office/officeart/2011/layout/HexagonRadial"/>
    <dgm:cxn modelId="{98473FFC-426E-4F7F-8BF5-E5F518F96AB1}" type="presParOf" srcId="{2F38C340-34C1-42BB-A9BE-129DAE142274}" destId="{B6064462-98A9-4339-B385-A3D5748A0C25}" srcOrd="12" destOrd="0" presId="urn:microsoft.com/office/officeart/2011/layout/HexagonRadial"/>
  </dgm:cxnLst>
  <dgm:bg>
    <a:blipFill dpi="0" rotWithShape="1">
      <a:blip xmlns:r="http://schemas.openxmlformats.org/officeDocument/2006/relationships" r:embed="rId1">
        <a:alphaModFix amt="37000"/>
      </a:blip>
      <a:srcRect/>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BC9A54-70C2-40DC-B2D2-48A78BD3CD5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tr-TR"/>
        </a:p>
      </dgm:t>
    </dgm:pt>
    <dgm:pt modelId="{302E1453-5EE5-4F08-B605-E57DF96FB5DC}">
      <dgm:prSet phldrT="[Metin]"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a:t>
          </a:r>
        </a:p>
        <a:p>
          <a:r>
            <a:rPr lang="tr-TR"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AYAKİZİ</a:t>
          </a:r>
          <a:endParaRPr lang="tr-TR" sz="1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681FD0E9-2EAE-44AE-8257-9FA5579B78B6}" type="parTrans" cxnId="{E2747CE6-8321-44BA-A3DA-D1DEC2991DB5}">
      <dgm:prSet/>
      <dgm:spPr/>
      <dgm:t>
        <a:bodyPr/>
        <a:lstStyle/>
        <a:p>
          <a:endParaRPr lang="tr-TR"/>
        </a:p>
      </dgm:t>
    </dgm:pt>
    <dgm:pt modelId="{0A514B48-3537-4941-8A87-8439ACB7DBE8}" type="sibTrans" cxnId="{E2747CE6-8321-44BA-A3DA-D1DEC2991DB5}">
      <dgm:prSet/>
      <dgm:spPr/>
      <dgm:t>
        <a:bodyPr/>
        <a:lstStyle/>
        <a:p>
          <a:endParaRPr lang="tr-TR"/>
        </a:p>
      </dgm:t>
    </dgm:pt>
    <dgm:pt modelId="{2F92A5C8-7FB5-4355-A5EC-643EF8E9927B}">
      <dgm:prSet phldrT="[Metin]" custT="1"/>
      <dgm:spPr/>
      <dgm:t>
        <a:bodyPr/>
        <a:lstStyle/>
        <a:p>
          <a:r>
            <a:rPr lang="tr-TR" sz="1200" b="0" dirty="0" smtClean="0">
              <a:latin typeface="Arial" pitchFamily="34" charset="0"/>
              <a:cs typeface="Arial" pitchFamily="34" charset="0"/>
            </a:rPr>
            <a:t>Ülke</a:t>
          </a:r>
          <a:endParaRPr lang="tr-TR" sz="3200" b="0" dirty="0">
            <a:latin typeface="Arial" pitchFamily="34" charset="0"/>
            <a:cs typeface="Arial" pitchFamily="34" charset="0"/>
          </a:endParaRPr>
        </a:p>
      </dgm:t>
    </dgm:pt>
    <dgm:pt modelId="{E2D93732-6BD4-4226-ACC7-FFA1691C7354}" type="parTrans" cxnId="{8FC2AE22-5396-47BA-8C61-79A589D8BBD0}">
      <dgm:prSet/>
      <dgm:spPr/>
      <dgm:t>
        <a:bodyPr/>
        <a:lstStyle/>
        <a:p>
          <a:endParaRPr lang="tr-TR"/>
        </a:p>
      </dgm:t>
    </dgm:pt>
    <dgm:pt modelId="{CB147A97-ABC6-4B6E-BB4D-424AA11396F0}" type="sibTrans" cxnId="{8FC2AE22-5396-47BA-8C61-79A589D8BBD0}">
      <dgm:prSet/>
      <dgm:spPr/>
      <dgm:t>
        <a:bodyPr/>
        <a:lstStyle/>
        <a:p>
          <a:endParaRPr lang="tr-TR"/>
        </a:p>
      </dgm:t>
    </dgm:pt>
    <dgm:pt modelId="{2F38C340-34C1-42BB-A9BE-129DAE142274}" type="pres">
      <dgm:prSet presAssocID="{C6BC9A54-70C2-40DC-B2D2-48A78BD3CD55}" presName="Name0" presStyleCnt="0">
        <dgm:presLayoutVars>
          <dgm:chMax val="1"/>
          <dgm:chPref val="1"/>
          <dgm:dir/>
          <dgm:animOne val="branch"/>
          <dgm:animLvl val="lvl"/>
        </dgm:presLayoutVars>
      </dgm:prSet>
      <dgm:spPr/>
      <dgm:t>
        <a:bodyPr/>
        <a:lstStyle/>
        <a:p>
          <a:endParaRPr lang="tr-TR"/>
        </a:p>
      </dgm:t>
    </dgm:pt>
    <dgm:pt modelId="{D1150B58-057E-4EA0-8A9D-61F22D89CC18}" type="pres">
      <dgm:prSet presAssocID="{302E1453-5EE5-4F08-B605-E57DF96FB5DC}" presName="Parent" presStyleLbl="node0" presStyleIdx="0" presStyleCnt="1" custScaleX="72509" custScaleY="70412" custLinFactNeighborX="9445" custLinFactNeighborY="2916">
        <dgm:presLayoutVars>
          <dgm:chMax val="6"/>
          <dgm:chPref val="6"/>
        </dgm:presLayoutVars>
      </dgm:prSet>
      <dgm:spPr/>
      <dgm:t>
        <a:bodyPr/>
        <a:lstStyle/>
        <a:p>
          <a:endParaRPr lang="tr-TR"/>
        </a:p>
      </dgm:t>
    </dgm:pt>
    <dgm:pt modelId="{B870AF29-74B8-49C9-9024-7762F4C9EA9C}" type="pres">
      <dgm:prSet presAssocID="{2F92A5C8-7FB5-4355-A5EC-643EF8E9927B}" presName="Accent1" presStyleCnt="0"/>
      <dgm:spPr/>
    </dgm:pt>
    <dgm:pt modelId="{591D4FF6-361A-4B87-9834-3E46BEF1D56F}" type="pres">
      <dgm:prSet presAssocID="{2F92A5C8-7FB5-4355-A5EC-643EF8E9927B}" presName="Accent" presStyleLbl="bgShp" presStyleIdx="0" presStyleCnt="1" custScaleX="57349" custScaleY="29858"/>
      <dgm:spPr/>
    </dgm:pt>
    <dgm:pt modelId="{991CC9E7-7434-402A-B130-CE8AE370AA37}" type="pres">
      <dgm:prSet presAssocID="{2F92A5C8-7FB5-4355-A5EC-643EF8E9927B}" presName="Child1" presStyleLbl="node1" presStyleIdx="0" presStyleCnt="1" custScaleX="99079" custScaleY="85797" custLinFactNeighborX="-7032" custLinFactNeighborY="17964">
        <dgm:presLayoutVars>
          <dgm:chMax val="0"/>
          <dgm:chPref val="0"/>
          <dgm:bulletEnabled val="1"/>
        </dgm:presLayoutVars>
      </dgm:prSet>
      <dgm:spPr/>
      <dgm:t>
        <a:bodyPr/>
        <a:lstStyle/>
        <a:p>
          <a:endParaRPr lang="tr-TR"/>
        </a:p>
      </dgm:t>
    </dgm:pt>
  </dgm:ptLst>
  <dgm:cxnLst>
    <dgm:cxn modelId="{8FC2AE22-5396-47BA-8C61-79A589D8BBD0}" srcId="{302E1453-5EE5-4F08-B605-E57DF96FB5DC}" destId="{2F92A5C8-7FB5-4355-A5EC-643EF8E9927B}" srcOrd="0" destOrd="0" parTransId="{E2D93732-6BD4-4226-ACC7-FFA1691C7354}" sibTransId="{CB147A97-ABC6-4B6E-BB4D-424AA11396F0}"/>
    <dgm:cxn modelId="{8A158D22-F181-4ABB-81B2-B99A951EA7F4}" type="presOf" srcId="{2F92A5C8-7FB5-4355-A5EC-643EF8E9927B}" destId="{991CC9E7-7434-402A-B130-CE8AE370AA37}" srcOrd="0" destOrd="0" presId="urn:microsoft.com/office/officeart/2011/layout/HexagonRadial"/>
    <dgm:cxn modelId="{03999367-468A-4701-8735-085B46A0B497}" type="presOf" srcId="{C6BC9A54-70C2-40DC-B2D2-48A78BD3CD55}" destId="{2F38C340-34C1-42BB-A9BE-129DAE142274}" srcOrd="0" destOrd="0" presId="urn:microsoft.com/office/officeart/2011/layout/HexagonRadial"/>
    <dgm:cxn modelId="{E2747CE6-8321-44BA-A3DA-D1DEC2991DB5}" srcId="{C6BC9A54-70C2-40DC-B2D2-48A78BD3CD55}" destId="{302E1453-5EE5-4F08-B605-E57DF96FB5DC}" srcOrd="0" destOrd="0" parTransId="{681FD0E9-2EAE-44AE-8257-9FA5579B78B6}" sibTransId="{0A514B48-3537-4941-8A87-8439ACB7DBE8}"/>
    <dgm:cxn modelId="{6AC42BF1-AF70-4AA6-B8F2-F1E93F5DE2BD}" type="presOf" srcId="{302E1453-5EE5-4F08-B605-E57DF96FB5DC}" destId="{D1150B58-057E-4EA0-8A9D-61F22D89CC18}" srcOrd="0" destOrd="0" presId="urn:microsoft.com/office/officeart/2011/layout/HexagonRadial"/>
    <dgm:cxn modelId="{C9363BD0-FF57-413E-B14F-31DC418793D1}" type="presParOf" srcId="{2F38C340-34C1-42BB-A9BE-129DAE142274}" destId="{D1150B58-057E-4EA0-8A9D-61F22D89CC18}" srcOrd="0" destOrd="0" presId="urn:microsoft.com/office/officeart/2011/layout/HexagonRadial"/>
    <dgm:cxn modelId="{7C96D243-CAF4-48E9-B29F-16D15364C1DE}" type="presParOf" srcId="{2F38C340-34C1-42BB-A9BE-129DAE142274}" destId="{B870AF29-74B8-49C9-9024-7762F4C9EA9C}" srcOrd="1" destOrd="0" presId="urn:microsoft.com/office/officeart/2011/layout/HexagonRadial"/>
    <dgm:cxn modelId="{D8C1096C-A102-47E1-A83B-6A4D495A0285}" type="presParOf" srcId="{B870AF29-74B8-49C9-9024-7762F4C9EA9C}" destId="{591D4FF6-361A-4B87-9834-3E46BEF1D56F}" srcOrd="0" destOrd="0" presId="urn:microsoft.com/office/officeart/2011/layout/HexagonRadial"/>
    <dgm:cxn modelId="{D9ADC3EC-B0C1-41E9-9D04-5E631BC3B1CD}" type="presParOf" srcId="{2F38C340-34C1-42BB-A9BE-129DAE142274}" destId="{991CC9E7-7434-402A-B130-CE8AE370AA37}" srcOrd="2" destOrd="0" presId="urn:microsoft.com/office/officeart/2011/layout/HexagonRadial"/>
  </dgm:cxnLst>
  <dgm:bg>
    <a:blipFill dpi="0" rotWithShape="1">
      <a:blip xmlns:r="http://schemas.openxmlformats.org/officeDocument/2006/relationships" r:embed="rId1">
        <a:alphaModFix amt="37000"/>
      </a:blip>
      <a:srcRect/>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50B58-057E-4EA0-8A9D-61F22D89CC18}">
      <dsp:nvSpPr>
        <dsp:cNvPr id="0" name=""/>
        <dsp:cNvSpPr/>
      </dsp:nvSpPr>
      <dsp:spPr>
        <a:xfrm>
          <a:off x="2882488" y="1695773"/>
          <a:ext cx="2155402" cy="186451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977900">
            <a:lnSpc>
              <a:spcPct val="90000"/>
            </a:lnSpc>
            <a:spcBef>
              <a:spcPct val="0"/>
            </a:spcBef>
            <a:spcAft>
              <a:spcPct val="35000"/>
            </a:spcAft>
          </a:pPr>
          <a:r>
            <a:rPr lang="tr-TR" sz="2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a:t>
          </a:r>
        </a:p>
        <a:p>
          <a:pPr lvl="0" algn="ctr" defTabSz="977900">
            <a:lnSpc>
              <a:spcPct val="90000"/>
            </a:lnSpc>
            <a:spcBef>
              <a:spcPct val="0"/>
            </a:spcBef>
            <a:spcAft>
              <a:spcPct val="35000"/>
            </a:spcAft>
          </a:pPr>
          <a:r>
            <a:rPr lang="tr-TR" sz="2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AYAKİZİ</a:t>
          </a:r>
          <a:endParaRPr lang="tr-TR" sz="2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3239668" y="2004748"/>
        <a:ext cx="1441042" cy="1246560"/>
      </dsp:txXfrm>
    </dsp:sp>
    <dsp:sp modelId="{5E5F6FF6-CCD3-4FFD-A365-1254AB2941BD}">
      <dsp:nvSpPr>
        <dsp:cNvPr id="0" name=""/>
        <dsp:cNvSpPr/>
      </dsp:nvSpPr>
      <dsp:spPr>
        <a:xfrm>
          <a:off x="4232184" y="803731"/>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95544-EEE3-4428-ADBB-D52383031F8C}">
      <dsp:nvSpPr>
        <dsp:cNvPr id="0" name=""/>
        <dsp:cNvSpPr/>
      </dsp:nvSpPr>
      <dsp:spPr>
        <a:xfrm>
          <a:off x="3081031" y="0"/>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Bireyler/Aile</a:t>
          </a:r>
          <a:endParaRPr lang="tr-TR" sz="1500" b="0" kern="1200" dirty="0">
            <a:latin typeface="Arial" pitchFamily="34" charset="0"/>
            <a:cs typeface="Arial" pitchFamily="34" charset="0"/>
          </a:endParaRPr>
        </a:p>
      </dsp:txBody>
      <dsp:txXfrm>
        <a:off x="3373751" y="253237"/>
        <a:ext cx="1180897" cy="1021614"/>
      </dsp:txXfrm>
    </dsp:sp>
    <dsp:sp modelId="{A55E2020-DAE5-4040-87B6-900D1EA39B3D}">
      <dsp:nvSpPr>
        <dsp:cNvPr id="0" name=""/>
        <dsp:cNvSpPr/>
      </dsp:nvSpPr>
      <dsp:spPr>
        <a:xfrm>
          <a:off x="5181283" y="2113672"/>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EF7E1-5835-4D8F-AC3C-C2FFAFDE7C12}">
      <dsp:nvSpPr>
        <dsp:cNvPr id="0" name=""/>
        <dsp:cNvSpPr/>
      </dsp:nvSpPr>
      <dsp:spPr>
        <a:xfrm>
          <a:off x="4674949" y="959024"/>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Ülke</a:t>
          </a:r>
          <a:endParaRPr lang="tr-TR" sz="1500" b="0" kern="1200" dirty="0">
            <a:latin typeface="Arial" pitchFamily="34" charset="0"/>
            <a:cs typeface="Arial" pitchFamily="34" charset="0"/>
          </a:endParaRPr>
        </a:p>
      </dsp:txBody>
      <dsp:txXfrm>
        <a:off x="4967669" y="1212261"/>
        <a:ext cx="1180897" cy="1021614"/>
      </dsp:txXfrm>
    </dsp:sp>
    <dsp:sp modelId="{E9A6B15B-CFF7-434F-8129-ADFCCB11A4B7}">
      <dsp:nvSpPr>
        <dsp:cNvPr id="0" name=""/>
        <dsp:cNvSpPr/>
      </dsp:nvSpPr>
      <dsp:spPr>
        <a:xfrm>
          <a:off x="4521977" y="3592349"/>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1BB09-5F03-458C-A455-A25E12C88B14}">
      <dsp:nvSpPr>
        <dsp:cNvPr id="0" name=""/>
        <dsp:cNvSpPr/>
      </dsp:nvSpPr>
      <dsp:spPr>
        <a:xfrm>
          <a:off x="4700967" y="2787566"/>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Havza/Bölge</a:t>
          </a:r>
          <a:endParaRPr lang="tr-TR" sz="1500" b="0" kern="1200" dirty="0">
            <a:latin typeface="Arial" pitchFamily="34" charset="0"/>
            <a:cs typeface="Arial" pitchFamily="34" charset="0"/>
          </a:endParaRPr>
        </a:p>
      </dsp:txBody>
      <dsp:txXfrm>
        <a:off x="4993687" y="3040803"/>
        <a:ext cx="1180897" cy="1021614"/>
      </dsp:txXfrm>
    </dsp:sp>
    <dsp:sp modelId="{591D4FF6-361A-4B87-9834-3E46BEF1D56F}">
      <dsp:nvSpPr>
        <dsp:cNvPr id="0" name=""/>
        <dsp:cNvSpPr/>
      </dsp:nvSpPr>
      <dsp:spPr>
        <a:xfrm>
          <a:off x="2886499" y="3745841"/>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5B8AB-6A08-43C1-B089-248DC531825A}">
      <dsp:nvSpPr>
        <dsp:cNvPr id="0" name=""/>
        <dsp:cNvSpPr/>
      </dsp:nvSpPr>
      <dsp:spPr>
        <a:xfrm>
          <a:off x="3081031" y="3728495"/>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Ürün</a:t>
          </a:r>
          <a:endParaRPr lang="tr-TR" sz="1500" b="0" kern="1200" dirty="0">
            <a:latin typeface="Arial" pitchFamily="34" charset="0"/>
            <a:cs typeface="Arial" pitchFamily="34" charset="0"/>
          </a:endParaRPr>
        </a:p>
      </dsp:txBody>
      <dsp:txXfrm>
        <a:off x="3373751" y="3981732"/>
        <a:ext cx="1180897" cy="1021614"/>
      </dsp:txXfrm>
    </dsp:sp>
    <dsp:sp modelId="{4D1F373D-A35B-4773-8F41-D612B711B90B}">
      <dsp:nvSpPr>
        <dsp:cNvPr id="0" name=""/>
        <dsp:cNvSpPr/>
      </dsp:nvSpPr>
      <dsp:spPr>
        <a:xfrm>
          <a:off x="1921857" y="2436426"/>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81D4FA-82C9-459A-8DBA-95516C772426}">
      <dsp:nvSpPr>
        <dsp:cNvPr id="0" name=""/>
        <dsp:cNvSpPr/>
      </dsp:nvSpPr>
      <dsp:spPr>
        <a:xfrm>
          <a:off x="1453575" y="2788617"/>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Köy/Şehir</a:t>
          </a:r>
          <a:endParaRPr lang="tr-TR" sz="1500" b="0" kern="1200" dirty="0">
            <a:latin typeface="Arial" pitchFamily="34" charset="0"/>
            <a:cs typeface="Arial" pitchFamily="34" charset="0"/>
          </a:endParaRPr>
        </a:p>
      </dsp:txBody>
      <dsp:txXfrm>
        <a:off x="1746295" y="3041854"/>
        <a:ext cx="1180897" cy="1021614"/>
      </dsp:txXfrm>
    </dsp:sp>
    <dsp:sp modelId="{B6064462-98A9-4339-B385-A3D5748A0C25}">
      <dsp:nvSpPr>
        <dsp:cNvPr id="0" name=""/>
        <dsp:cNvSpPr/>
      </dsp:nvSpPr>
      <dsp:spPr>
        <a:xfrm>
          <a:off x="1445697" y="951787"/>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Arial" pitchFamily="34" charset="0"/>
              <a:cs typeface="Arial" pitchFamily="34" charset="0"/>
            </a:rPr>
            <a:t>Kamu kuruluşu</a:t>
          </a:r>
          <a:endParaRPr lang="tr-TR" sz="1600" b="0" kern="1200" dirty="0">
            <a:latin typeface="Arial" pitchFamily="34" charset="0"/>
            <a:cs typeface="Arial" pitchFamily="34" charset="0"/>
          </a:endParaRPr>
        </a:p>
      </dsp:txBody>
      <dsp:txXfrm>
        <a:off x="1738417" y="1205024"/>
        <a:ext cx="1180897" cy="1021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D4FF6-361A-4B87-9834-3E46BEF1D56F}">
      <dsp:nvSpPr>
        <dsp:cNvPr id="0" name=""/>
        <dsp:cNvSpPr/>
      </dsp:nvSpPr>
      <dsp:spPr>
        <a:xfrm>
          <a:off x="650706" y="1045278"/>
          <a:ext cx="730790" cy="32941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50B58-057E-4EA0-8A9D-61F22D89CC18}">
      <dsp:nvSpPr>
        <dsp:cNvPr id="0" name=""/>
        <dsp:cNvSpPr/>
      </dsp:nvSpPr>
      <dsp:spPr>
        <a:xfrm>
          <a:off x="298818" y="900106"/>
          <a:ext cx="1202563" cy="101009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533400">
            <a:lnSpc>
              <a:spcPct val="90000"/>
            </a:lnSpc>
            <a:spcBef>
              <a:spcPct val="0"/>
            </a:spcBef>
            <a:spcAft>
              <a:spcPct val="35000"/>
            </a:spcAft>
          </a:pPr>
          <a:r>
            <a:rPr lang="tr-TR" sz="1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a:t>
          </a:r>
        </a:p>
        <a:p>
          <a:pPr lvl="0" algn="ctr" defTabSz="533400">
            <a:lnSpc>
              <a:spcPct val="90000"/>
            </a:lnSpc>
            <a:spcBef>
              <a:spcPct val="0"/>
            </a:spcBef>
            <a:spcAft>
              <a:spcPct val="35000"/>
            </a:spcAft>
          </a:pPr>
          <a:r>
            <a:rPr lang="tr-TR" sz="1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AYAKİZİ</a:t>
          </a:r>
          <a:endParaRPr lang="tr-TR" sz="1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495226" y="1065078"/>
        <a:ext cx="809747" cy="680146"/>
      </dsp:txXfrm>
    </dsp:sp>
    <dsp:sp modelId="{991CC9E7-7434-402A-B130-CE8AE370AA37}">
      <dsp:nvSpPr>
        <dsp:cNvPr id="0" name=""/>
        <dsp:cNvSpPr/>
      </dsp:nvSpPr>
      <dsp:spPr>
        <a:xfrm>
          <a:off x="1224130" y="359053"/>
          <a:ext cx="1346446" cy="100868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0" kern="1200" dirty="0" smtClean="0">
              <a:latin typeface="Arial" pitchFamily="34" charset="0"/>
              <a:cs typeface="Arial" pitchFamily="34" charset="0"/>
            </a:rPr>
            <a:t>Ülke</a:t>
          </a:r>
          <a:endParaRPr lang="tr-TR" sz="3200" b="0" kern="1200" dirty="0">
            <a:latin typeface="Arial" pitchFamily="34" charset="0"/>
            <a:cs typeface="Arial" pitchFamily="34" charset="0"/>
          </a:endParaRPr>
        </a:p>
      </dsp:txBody>
      <dsp:txXfrm>
        <a:off x="1432394" y="515072"/>
        <a:ext cx="929918" cy="69664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3314"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tr-TR" noProof="0" smtClean="0"/>
          </a:p>
        </p:txBody>
      </p:sp>
      <p:sp>
        <p:nvSpPr>
          <p:cNvPr id="13315"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tr-TR"/>
          </a:p>
        </p:txBody>
      </p:sp>
      <p:sp>
        <p:nvSpPr>
          <p:cNvPr id="13316"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tr-TR"/>
          </a:p>
        </p:txBody>
      </p:sp>
      <p:sp>
        <p:nvSpPr>
          <p:cNvPr id="13317"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tr-TR"/>
          </a:p>
        </p:txBody>
      </p:sp>
      <p:sp>
        <p:nvSpPr>
          <p:cNvPr id="13318"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fld id="{6B668BD8-0649-4796-98FD-333D7A9F43F4}" type="slidenum">
              <a:rPr lang="tr-TR"/>
              <a:pPr>
                <a:defRPr/>
              </a:pPr>
              <a:t>‹#›</a:t>
            </a:fld>
            <a:endParaRPr lang="tr-TR"/>
          </a:p>
        </p:txBody>
      </p:sp>
    </p:spTree>
    <p:extLst>
      <p:ext uri="{BB962C8B-B14F-4D97-AF65-F5344CB8AC3E}">
        <p14:creationId xmlns:p14="http://schemas.microsoft.com/office/powerpoint/2010/main" val="226185757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AC9A31A-801D-40CF-A8FF-253A3E9D1E90}" type="slidenum">
              <a:rPr lang="tr-TR" smtClean="0">
                <a:solidFill>
                  <a:srgbClr val="000000"/>
                </a:solidFill>
                <a:latin typeface="Times New Roman" pitchFamily="18" charset="0"/>
              </a:rPr>
              <a:pPr eaLnBrk="1"/>
              <a:t>1</a:t>
            </a:fld>
            <a:endParaRPr lang="tr-TR"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98637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ea typeface="ＭＳ Ｐゴシック" panose="020B0600070205080204" pitchFamily="34" charset="-128"/>
              </a:rPr>
              <a:t>Su ayak izinin yüksek olması tek başına bir şey ifade etmez. Örneğin az önce 1 fincan kahvenin aslında 140 litre suya ihtiyacı olduğunu söyledik. Bu sabah kahvemizden vazgeçeceğimiz anlamına gelmiyor. Su kıtlığı çekmeyen veya iyi bir su yönetimi olan bir havzada çok fazla su tüketerek üretilen bir ürün her zaman çok da fazla zarar vermez. Bu nedenle, SAİ</a:t>
            </a:r>
            <a:r>
              <a:rPr lang="tr-TR" altLang="en-US" smtClean="0">
                <a:ea typeface="ＭＳ Ｐゴシック" panose="020B0600070205080204" pitchFamily="34" charset="-128"/>
              </a:rPr>
              <a:t>’</a:t>
            </a:r>
            <a:r>
              <a:rPr lang="tr-TR" altLang="tr-TR" smtClean="0">
                <a:ea typeface="ＭＳ Ｐゴシック" panose="020B0600070205080204" pitchFamily="34" charset="-128"/>
              </a:rPr>
              <a:t>nin sürdürülebilir veya sürdürülebilir olmadığı nerede nasıl ve ne zaman üretildiği önemlidir. </a:t>
            </a:r>
          </a:p>
          <a:p>
            <a:pPr eaLnBrk="1" hangingPunct="1"/>
            <a:r>
              <a:rPr lang="tr-TR" altLang="tr-TR" b="1" smtClean="0">
                <a:ea typeface="ＭＳ Ｐゴシック" panose="020B0600070205080204" pitchFamily="34" charset="-128"/>
              </a:rPr>
              <a:t>Su Ayak İzi,</a:t>
            </a:r>
          </a:p>
          <a:p>
            <a:pPr eaLnBrk="1" hangingPunct="1">
              <a:buFontTx/>
              <a:buChar char="•"/>
            </a:pPr>
            <a:r>
              <a:rPr lang="tr-TR" altLang="tr-TR" smtClean="0">
                <a:ea typeface="ＭＳ Ｐゴシック" panose="020B0600070205080204" pitchFamily="34" charset="-128"/>
              </a:rPr>
              <a:t> gerçek su kullanım miktarını gösterir,</a:t>
            </a:r>
          </a:p>
          <a:p>
            <a:pPr eaLnBrk="1" hangingPunct="1">
              <a:buFontTx/>
              <a:buChar char="•"/>
            </a:pPr>
            <a:r>
              <a:rPr lang="tr-TR" altLang="tr-TR" smtClean="0">
                <a:ea typeface="ＭＳ Ｐゴシック" panose="020B0600070205080204" pitchFamily="34" charset="-128"/>
              </a:rPr>
              <a:t> hem yağışları hem de kullanılan su miktarını göz önünde bulundurur, </a:t>
            </a:r>
          </a:p>
          <a:p>
            <a:pPr eaLnBrk="1" hangingPunct="1">
              <a:buFontTx/>
              <a:buChar char="•"/>
            </a:pPr>
            <a:r>
              <a:rPr lang="tr-TR" altLang="tr-TR" smtClean="0">
                <a:ea typeface="ＭＳ Ｐゴシック" panose="020B0600070205080204" pitchFamily="34" charset="-128"/>
              </a:rPr>
              <a:t> suyun nerede ve ne kadar kullanıldığını dikkate alır.</a:t>
            </a:r>
          </a:p>
          <a:p>
            <a:endParaRPr lang="tr-TR" altLang="tr-TR" smtClean="0">
              <a:ea typeface="ＭＳ Ｐゴシック" panose="020B0600070205080204" pitchFamily="34" charset="-128"/>
            </a:endParaRPr>
          </a:p>
        </p:txBody>
      </p:sp>
    </p:spTree>
    <p:extLst>
      <p:ext uri="{BB962C8B-B14F-4D97-AF65-F5344CB8AC3E}">
        <p14:creationId xmlns:p14="http://schemas.microsoft.com/office/powerpoint/2010/main" val="410204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13</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tr-TR" sz="1200" dirty="0" smtClean="0"/>
              <a:t>Sudaki Ayak İzi, suyun sadece kullanım veya kirlenme miktarını değil, aynı zamanda kullanım bölgelerini ve coğrafi tanımlarını da belirtir.</a:t>
            </a:r>
            <a:endParaRPr lang="en-GB" sz="1050" dirty="0" smtClean="0">
              <a:solidFill>
                <a:schemeClr val="tx1"/>
              </a:solidFill>
              <a:latin typeface="Arial" pitchFamily="34" charset="0"/>
              <a:cs typeface="Arial" pitchFamily="34" charset="0"/>
            </a:endParaRPr>
          </a:p>
          <a:p>
            <a:endParaRPr lang="tr-TR" dirty="0" smtClean="0"/>
          </a:p>
        </p:txBody>
      </p:sp>
    </p:spTree>
    <p:extLst>
      <p:ext uri="{BB962C8B-B14F-4D97-AF65-F5344CB8AC3E}">
        <p14:creationId xmlns:p14="http://schemas.microsoft.com/office/powerpoint/2010/main" val="291509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14</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11795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15</a:t>
            </a:fld>
            <a:endParaRPr lang="tr-TR"/>
          </a:p>
        </p:txBody>
      </p:sp>
    </p:spTree>
    <p:extLst>
      <p:ext uri="{BB962C8B-B14F-4D97-AF65-F5344CB8AC3E}">
        <p14:creationId xmlns:p14="http://schemas.microsoft.com/office/powerpoint/2010/main" val="105886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16</a:t>
            </a:fld>
            <a:endParaRPr lang="tr-TR"/>
          </a:p>
        </p:txBody>
      </p:sp>
    </p:spTree>
    <p:extLst>
      <p:ext uri="{BB962C8B-B14F-4D97-AF65-F5344CB8AC3E}">
        <p14:creationId xmlns:p14="http://schemas.microsoft.com/office/powerpoint/2010/main" val="248923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17</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dirty="0" smtClean="0"/>
          </a:p>
        </p:txBody>
      </p:sp>
    </p:spTree>
    <p:extLst>
      <p:ext uri="{BB962C8B-B14F-4D97-AF65-F5344CB8AC3E}">
        <p14:creationId xmlns:p14="http://schemas.microsoft.com/office/powerpoint/2010/main" val="336376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19</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r>
              <a:rPr lang="tr-TR" dirty="0" smtClean="0"/>
              <a:t>Şeklinde sıralanabilir</a:t>
            </a:r>
            <a:endParaRPr lang="en-GB" dirty="0" smtClean="0"/>
          </a:p>
        </p:txBody>
      </p:sp>
    </p:spTree>
    <p:extLst>
      <p:ext uri="{BB962C8B-B14F-4D97-AF65-F5344CB8AC3E}">
        <p14:creationId xmlns:p14="http://schemas.microsoft.com/office/powerpoint/2010/main" val="2586229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Bir sonraki slayttan itibaren Türkiye’nin Su Ayak İzi’ni öncelikle üretimin ve tüketimin su ayak izi olarak ele alacağız. Bu iki temel başlığın altında öncelikle az önce bahsettiğimiz su ayak izi bileşenleri ve bu bileşenlerin farklı sektörlerde nasıl dağıldığından bahsedeceğiz.</a:t>
            </a:r>
          </a:p>
        </p:txBody>
      </p:sp>
    </p:spTree>
    <p:extLst>
      <p:ext uri="{BB962C8B-B14F-4D97-AF65-F5344CB8AC3E}">
        <p14:creationId xmlns:p14="http://schemas.microsoft.com/office/powerpoint/2010/main" val="67648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ea typeface="ＭＳ Ｐゴシック" panose="020B0600070205080204" pitchFamily="3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0F1DB03-E6B3-4DC4-AF28-22D8A55A5ACC}" type="slidenum">
              <a:rPr lang="en-ZA" altLang="en-US"/>
              <a:pPr eaLnBrk="1" hangingPunct="1">
                <a:spcBef>
                  <a:spcPct val="0"/>
                </a:spcBef>
              </a:pPr>
              <a:t>21</a:t>
            </a:fld>
            <a:endParaRPr lang="en-ZA" altLang="en-US"/>
          </a:p>
        </p:txBody>
      </p:sp>
    </p:spTree>
    <p:extLst>
      <p:ext uri="{BB962C8B-B14F-4D97-AF65-F5344CB8AC3E}">
        <p14:creationId xmlns:p14="http://schemas.microsoft.com/office/powerpoint/2010/main" val="1556398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ea typeface="ＭＳ Ｐゴシック" panose="020B0600070205080204" pitchFamily="34" charset="-128"/>
              </a:rPr>
              <a:t>Yine diğer ülkelerle karşılaştırmak için 1642 verisi kullanılmıştır, dünya ortalaması ise 1385</a:t>
            </a:r>
            <a:r>
              <a:rPr lang="tr-TR" altLang="en-US" smtClean="0">
                <a:ea typeface="ＭＳ Ｐゴシック" panose="020B0600070205080204" pitchFamily="34" charset="-128"/>
              </a:rPr>
              <a:t>’</a:t>
            </a:r>
            <a:r>
              <a:rPr lang="tr-TR" altLang="tr-TR" smtClean="0">
                <a:ea typeface="ＭＳ Ｐゴシック" panose="020B0600070205080204" pitchFamily="34" charset="-128"/>
              </a:rPr>
              <a:t>tir. Kişi başına düşen su ayak izi nüfusla ve gelir düzeyi dolayısıyla tüketim alışkanlıklarıyla doğrudan ilişkilidir. </a:t>
            </a:r>
          </a:p>
          <a:p>
            <a:r>
              <a:rPr lang="tr-TR" altLang="tr-TR" smtClean="0">
                <a:ea typeface="ＭＳ Ｐゴシック" panose="020B0600070205080204" pitchFamily="34" charset="-128"/>
              </a:rPr>
              <a:t>Bu grafiğin iki farklı ucunda yer alan ABD ve Hindistan bunu ortaya koymaktadır. </a:t>
            </a:r>
          </a:p>
          <a:p>
            <a:endParaRPr lang="tr-TR" altLang="tr-TR" smtClean="0">
              <a:ea typeface="ＭＳ Ｐゴシック" panose="020B0600070205080204" pitchFamily="34" charset="-128"/>
            </a:endParaRPr>
          </a:p>
          <a:p>
            <a:endParaRPr lang="tr-TR" altLang="tr-TR" smtClean="0">
              <a:ea typeface="ＭＳ Ｐゴシック" panose="020B0600070205080204" pitchFamily="34" charset="-128"/>
            </a:endParaRPr>
          </a:p>
        </p:txBody>
      </p:sp>
    </p:spTree>
    <p:extLst>
      <p:ext uri="{BB962C8B-B14F-4D97-AF65-F5344CB8AC3E}">
        <p14:creationId xmlns:p14="http://schemas.microsoft.com/office/powerpoint/2010/main" val="95531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AC9A31A-801D-40CF-A8FF-253A3E9D1E90}" type="slidenum">
              <a:rPr lang="tr-TR" smtClean="0">
                <a:solidFill>
                  <a:srgbClr val="000000"/>
                </a:solidFill>
                <a:latin typeface="Times New Roman" pitchFamily="18" charset="0"/>
              </a:rPr>
              <a:pPr eaLnBrk="1"/>
              <a:t>2</a:t>
            </a:fld>
            <a:endParaRPr lang="tr-TR"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57482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F15EAF47-7113-479E-B7E3-1B49199205DB}" type="slidenum">
              <a:rPr lang="tr-TR" smtClean="0">
                <a:solidFill>
                  <a:srgbClr val="000000"/>
                </a:solidFill>
                <a:latin typeface="Times New Roman" pitchFamily="18" charset="0"/>
              </a:rPr>
              <a:pPr eaLnBrk="1"/>
              <a:t>23</a:t>
            </a:fld>
            <a:endParaRPr lang="tr-TR" smtClean="0">
              <a:solidFill>
                <a:srgbClr val="000000"/>
              </a:solidFill>
              <a:latin typeface="Times New Roman" pitchFamily="18" charset="0"/>
            </a:endParaRPr>
          </a:p>
        </p:txBody>
      </p:sp>
      <p:sp>
        <p:nvSpPr>
          <p:cNvPr id="256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a:xfrm>
            <a:off x="755650" y="5078413"/>
            <a:ext cx="6048375" cy="4811712"/>
          </a:xfrm>
          <a:noFill/>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tr-TR" sz="1200" dirty="0" smtClean="0">
                <a:solidFill>
                  <a:schemeClr val="accent2"/>
                </a:solidFill>
                <a:latin typeface="Arial" pitchFamily="34" charset="0"/>
                <a:cs typeface="Arial" pitchFamily="34" charset="0"/>
              </a:rPr>
              <a:t>İlk su ayak izi hesaplamaları yapıldığında buğday üretim miktarı olarak oldukça fazla olduğundan Türkiye’nin su ayak izi hesaplamalarında önemli bir yere sahip olduğu belirlenmiştir. </a:t>
            </a:r>
          </a:p>
          <a:p>
            <a:endParaRPr lang="tr-TR" dirty="0" smtClean="0"/>
          </a:p>
        </p:txBody>
      </p:sp>
    </p:spTree>
    <p:extLst>
      <p:ext uri="{BB962C8B-B14F-4D97-AF65-F5344CB8AC3E}">
        <p14:creationId xmlns:p14="http://schemas.microsoft.com/office/powerpoint/2010/main" val="130333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F15EAF47-7113-479E-B7E3-1B49199205DB}" type="slidenum">
              <a:rPr lang="tr-TR" smtClean="0">
                <a:solidFill>
                  <a:srgbClr val="000000"/>
                </a:solidFill>
                <a:latin typeface="Times New Roman" pitchFamily="18" charset="0"/>
              </a:rPr>
              <a:pPr eaLnBrk="1"/>
              <a:t>24</a:t>
            </a:fld>
            <a:endParaRPr lang="tr-TR" smtClean="0">
              <a:solidFill>
                <a:srgbClr val="000000"/>
              </a:solidFill>
              <a:latin typeface="Times New Roman" pitchFamily="18" charset="0"/>
            </a:endParaRPr>
          </a:p>
        </p:txBody>
      </p:sp>
      <p:sp>
        <p:nvSpPr>
          <p:cNvPr id="256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a:xfrm>
            <a:off x="755650" y="5078413"/>
            <a:ext cx="6048375" cy="4811712"/>
          </a:xfrm>
          <a:noFill/>
        </p:spPr>
        <p:txBody>
          <a:bodyPr wrap="none" anchor="ctr"/>
          <a:lstStyle/>
          <a:p>
            <a:r>
              <a:rPr lang="tr-TR" sz="1200" dirty="0" smtClean="0">
                <a:solidFill>
                  <a:schemeClr val="accent2"/>
                </a:solidFill>
                <a:latin typeface="Arial" pitchFamily="34" charset="0"/>
                <a:cs typeface="Arial" pitchFamily="34" charset="0"/>
              </a:rPr>
              <a:t>Şeker pancarı hesaplamalara mercek altına alınmış ve farklı bölgelerdeki üretim süreçleri karşılaştırılmıştır.</a:t>
            </a:r>
            <a:endParaRPr lang="tr-TR" dirty="0" smtClean="0"/>
          </a:p>
        </p:txBody>
      </p:sp>
    </p:spTree>
    <p:extLst>
      <p:ext uri="{BB962C8B-B14F-4D97-AF65-F5344CB8AC3E}">
        <p14:creationId xmlns:p14="http://schemas.microsoft.com/office/powerpoint/2010/main" val="406912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7E5CA5F3-3C06-46FB-9D4C-F9E9BC0133A7}" type="slidenum">
              <a:rPr lang="tr-TR" smtClean="0">
                <a:solidFill>
                  <a:srgbClr val="000000"/>
                </a:solidFill>
                <a:latin typeface="Times New Roman" pitchFamily="18" charset="0"/>
              </a:rPr>
              <a:pPr eaLnBrk="1"/>
              <a:t>25</a:t>
            </a:fld>
            <a:endParaRPr lang="tr-TR" smtClean="0">
              <a:solidFill>
                <a:srgbClr val="000000"/>
              </a:solidFill>
              <a:latin typeface="Times New Roman" pitchFamily="18" charset="0"/>
            </a:endParaRPr>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8" name="Rectangle 2"/>
          <p:cNvSpPr>
            <a:spLocks noGrp="1" noChangeArrowheads="1"/>
          </p:cNvSpPr>
          <p:nvPr>
            <p:ph type="body" idx="1"/>
          </p:nvPr>
        </p:nvSpPr>
        <p:spPr>
          <a:xfrm>
            <a:off x="755650" y="5078413"/>
            <a:ext cx="6048375" cy="4811712"/>
          </a:xfrm>
          <a:noFill/>
        </p:spPr>
        <p:txBody>
          <a:bodyPr wrap="none" anchor="ctr"/>
          <a:lstStyle/>
          <a:p>
            <a:endParaRPr lang="tr-TR" smtClean="0"/>
          </a:p>
        </p:txBody>
      </p:sp>
    </p:spTree>
    <p:extLst>
      <p:ext uri="{BB962C8B-B14F-4D97-AF65-F5344CB8AC3E}">
        <p14:creationId xmlns:p14="http://schemas.microsoft.com/office/powerpoint/2010/main" val="1473811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7E5CA5F3-3C06-46FB-9D4C-F9E9BC0133A7}" type="slidenum">
              <a:rPr lang="tr-TR" smtClean="0">
                <a:solidFill>
                  <a:srgbClr val="000000"/>
                </a:solidFill>
                <a:latin typeface="Times New Roman" pitchFamily="18" charset="0"/>
              </a:rPr>
              <a:pPr eaLnBrk="1"/>
              <a:t>26</a:t>
            </a:fld>
            <a:endParaRPr lang="tr-TR" smtClean="0">
              <a:solidFill>
                <a:srgbClr val="000000"/>
              </a:solidFill>
              <a:latin typeface="Times New Roman" pitchFamily="18" charset="0"/>
            </a:endParaRPr>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8" name="Rectangle 2"/>
          <p:cNvSpPr>
            <a:spLocks noGrp="1" noChangeArrowheads="1"/>
          </p:cNvSpPr>
          <p:nvPr>
            <p:ph type="body" idx="1"/>
          </p:nvPr>
        </p:nvSpPr>
        <p:spPr>
          <a:xfrm>
            <a:off x="755650" y="5078413"/>
            <a:ext cx="6048375" cy="4811712"/>
          </a:xfrm>
          <a:noFill/>
        </p:spPr>
        <p:txBody>
          <a:bodyPr wrap="none" anchor="ctr"/>
          <a:lstStyle/>
          <a:p>
            <a:endParaRPr lang="tr-TR" smtClean="0"/>
          </a:p>
        </p:txBody>
      </p:sp>
    </p:spTree>
    <p:extLst>
      <p:ext uri="{BB962C8B-B14F-4D97-AF65-F5344CB8AC3E}">
        <p14:creationId xmlns:p14="http://schemas.microsoft.com/office/powerpoint/2010/main" val="1972401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27</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dirty="0" smtClean="0"/>
          </a:p>
        </p:txBody>
      </p:sp>
    </p:spTree>
    <p:extLst>
      <p:ext uri="{BB962C8B-B14F-4D97-AF65-F5344CB8AC3E}">
        <p14:creationId xmlns:p14="http://schemas.microsoft.com/office/powerpoint/2010/main" val="839205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28</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pPr algn="just"/>
            <a:r>
              <a:rPr lang="tr-TR" sz="1200" dirty="0" smtClean="0"/>
              <a:t>Tarım kaynaklı su ayak izinin %70’e yakınını yeşil su ayak izi oluşturmaktadır ve bu sebeple iklim değişikli ile yakından ilgilidir.</a:t>
            </a:r>
          </a:p>
          <a:p>
            <a:pPr algn="just"/>
            <a:endParaRPr lang="tr-TR" sz="1200" dirty="0" smtClean="0"/>
          </a:p>
          <a:p>
            <a:pPr algn="just"/>
            <a:r>
              <a:rPr lang="tr-TR" sz="1200" dirty="0" smtClean="0"/>
              <a:t>Tarımsal üretimin su ayak izinin %20’sini mavi su ayak izi oluşturmaktadır. Geri kalan %10’luk oranı ise tarımsal kaynaklı gri su ayak izi oluşturmaktadır.</a:t>
            </a:r>
          </a:p>
        </p:txBody>
      </p:sp>
    </p:spTree>
    <p:extLst>
      <p:ext uri="{BB962C8B-B14F-4D97-AF65-F5344CB8AC3E}">
        <p14:creationId xmlns:p14="http://schemas.microsoft.com/office/powerpoint/2010/main" val="120289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30</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pPr algn="just"/>
            <a:r>
              <a:rPr lang="tr-TR" sz="1200" dirty="0" smtClean="0">
                <a:solidFill>
                  <a:schemeClr val="accent2"/>
                </a:solidFill>
              </a:rPr>
              <a:t>Örneğin ihraç edilen tekstil ürünlerinin %35’e yakını ithal edilen pamuk tiftiğinden üretilmektedir. Türkiye’nin ihraç ettiği ürünler </a:t>
            </a:r>
            <a:r>
              <a:rPr lang="tr-TR" sz="1200" dirty="0" err="1" smtClean="0">
                <a:solidFill>
                  <a:schemeClr val="accent2"/>
                </a:solidFill>
              </a:rPr>
              <a:t>tekstik</a:t>
            </a:r>
            <a:r>
              <a:rPr lang="tr-TR" sz="1200" dirty="0" smtClean="0">
                <a:solidFill>
                  <a:schemeClr val="accent2"/>
                </a:solidFill>
              </a:rPr>
              <a:t> ürünleri, buğday, unu, çikolata </a:t>
            </a:r>
            <a:r>
              <a:rPr lang="tr-TR" sz="1200" dirty="0" err="1" smtClean="0">
                <a:solidFill>
                  <a:schemeClr val="accent2"/>
                </a:solidFill>
              </a:rPr>
              <a:t>pralinleri</a:t>
            </a:r>
            <a:r>
              <a:rPr lang="tr-TR" sz="1200" dirty="0" smtClean="0">
                <a:solidFill>
                  <a:schemeClr val="accent2"/>
                </a:solidFill>
              </a:rPr>
              <a:t>, kabuklu kuruyemiş ve benzeridir. </a:t>
            </a:r>
            <a:endParaRPr lang="tr-TR" sz="1200" dirty="0" smtClean="0"/>
          </a:p>
        </p:txBody>
      </p:sp>
    </p:spTree>
    <p:extLst>
      <p:ext uri="{BB962C8B-B14F-4D97-AF65-F5344CB8AC3E}">
        <p14:creationId xmlns:p14="http://schemas.microsoft.com/office/powerpoint/2010/main" val="402439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Buradan da anlaşılacağı gibi</a:t>
            </a:r>
            <a:r>
              <a:rPr lang="tr-TR" baseline="0" dirty="0" smtClean="0"/>
              <a:t> yüksek miktarda su tüketen ürünleri daha ucuza ihraç etmekteyiz. </a:t>
            </a:r>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31</a:t>
            </a:fld>
            <a:endParaRPr lang="tr-TR"/>
          </a:p>
        </p:txBody>
      </p:sp>
    </p:spTree>
    <p:extLst>
      <p:ext uri="{BB962C8B-B14F-4D97-AF65-F5344CB8AC3E}">
        <p14:creationId xmlns:p14="http://schemas.microsoft.com/office/powerpoint/2010/main" val="2674566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32</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dirty="0" smtClean="0"/>
          </a:p>
        </p:txBody>
      </p:sp>
    </p:spTree>
    <p:extLst>
      <p:ext uri="{BB962C8B-B14F-4D97-AF65-F5344CB8AC3E}">
        <p14:creationId xmlns:p14="http://schemas.microsoft.com/office/powerpoint/2010/main" val="2159663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33</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r>
              <a:rPr lang="tr-TR" dirty="0" smtClean="0"/>
              <a:t>Bunlar</a:t>
            </a:r>
            <a:r>
              <a:rPr lang="tr-TR" baseline="0" dirty="0" smtClean="0"/>
              <a:t> </a:t>
            </a:r>
            <a:r>
              <a:rPr lang="tr-TR" dirty="0" smtClean="0"/>
              <a:t>ilk</a:t>
            </a:r>
            <a:r>
              <a:rPr lang="tr-TR" baseline="0" dirty="0" smtClean="0"/>
              <a:t> bulgular çerçevesinde derlenen sonuçlardır. Türkiye’nin su </a:t>
            </a:r>
            <a:r>
              <a:rPr lang="tr-TR" baseline="0" dirty="0" err="1" smtClean="0"/>
              <a:t>ayakizi</a:t>
            </a:r>
            <a:r>
              <a:rPr lang="tr-TR" baseline="0" dirty="0" smtClean="0"/>
              <a:t> raporu Temmuz 2013 itibari ile tamamlanacak olup, bu raporda daha detaylı bilgiler ve değerlendirmeler </a:t>
            </a:r>
            <a:r>
              <a:rPr lang="tr-TR" baseline="0" smtClean="0"/>
              <a:t>yer alacaktır.</a:t>
            </a:r>
            <a:endParaRPr lang="en-GB" dirty="0" smtClean="0"/>
          </a:p>
        </p:txBody>
      </p:sp>
    </p:spTree>
    <p:extLst>
      <p:ext uri="{BB962C8B-B14F-4D97-AF65-F5344CB8AC3E}">
        <p14:creationId xmlns:p14="http://schemas.microsoft.com/office/powerpoint/2010/main" val="13220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ea typeface="ＭＳ Ｐゴシック" panose="020B0600070205080204" pitchFamily="34" charset="-128"/>
            </a:endParaRPr>
          </a:p>
        </p:txBody>
      </p:sp>
      <p:sp>
        <p:nvSpPr>
          <p:cNvPr id="38916"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a:spcBef>
                <a:spcPct val="0"/>
              </a:spcBef>
            </a:pPr>
            <a:fld id="{8C65AF50-EA56-4498-A46B-F4B391C7D427}" type="slidenum">
              <a:rPr lang="tr-TR" altLang="tr-TR" sz="1400">
                <a:ea typeface="Microsoft YaHei" panose="020B0503020204020204" pitchFamily="34" charset="-122"/>
                <a:cs typeface="Arial" panose="020B0604020202020204" pitchFamily="34" charset="0"/>
              </a:rPr>
              <a:pPr eaLnBrk="1">
                <a:spcBef>
                  <a:spcPct val="0"/>
                </a:spcBef>
              </a:pPr>
              <a:t>3</a:t>
            </a:fld>
            <a:endParaRPr lang="tr-TR" altLang="tr-TR" sz="140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513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34</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dirty="0" smtClean="0"/>
          </a:p>
        </p:txBody>
      </p:sp>
    </p:spTree>
    <p:extLst>
      <p:ext uri="{BB962C8B-B14F-4D97-AF65-F5344CB8AC3E}">
        <p14:creationId xmlns:p14="http://schemas.microsoft.com/office/powerpoint/2010/main" val="182998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p:sp>
      <p:sp>
        <p:nvSpPr>
          <p:cNvPr id="39939"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a:spcBef>
                <a:spcPct val="0"/>
              </a:spcBef>
            </a:pPr>
            <a:endParaRPr lang="tr-TR" altLang="tr-TR" smtClean="0">
              <a:ea typeface="ＭＳ Ｐゴシック" panose="020B0600070205080204" pitchFamily="34" charset="-128"/>
            </a:endParaRPr>
          </a:p>
        </p:txBody>
      </p:sp>
      <p:sp>
        <p:nvSpPr>
          <p:cNvPr id="3994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302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302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302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302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75177CAA-F989-4D81-A0E6-E6FE658680E2}" type="slidenum">
              <a:rPr lang="tr-TR" altLang="tr-TR">
                <a:solidFill>
                  <a:schemeClr val="tx1"/>
                </a:solidFill>
                <a:latin typeface="Calibri" panose="020F0502020204030204" pitchFamily="34" charset="0"/>
                <a:ea typeface="Microsoft YaHei" panose="020B0503020204020204" pitchFamily="34" charset="-122"/>
                <a:cs typeface="Arial" panose="020B0604020202020204" pitchFamily="34" charset="0"/>
              </a:rPr>
              <a:pPr algn="r" eaLnBrk="1" hangingPunct="1">
                <a:spcBef>
                  <a:spcPct val="0"/>
                </a:spcBef>
                <a:buClrTx/>
                <a:buSzTx/>
                <a:buFontTx/>
                <a:buNone/>
              </a:pPr>
              <a:t>4</a:t>
            </a:fld>
            <a:endParaRPr lang="tr-TR" altLang="tr-TR">
              <a:solidFill>
                <a:schemeClr val="tx1"/>
              </a:solidFill>
              <a:latin typeface="Calibri" panose="020F050202020403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3298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6</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16798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7</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77395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8</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14771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tr-TR" sz="1200" b="1" dirty="0" smtClean="0">
                <a:solidFill>
                  <a:srgbClr val="0000FF"/>
                </a:solidFill>
              </a:rPr>
              <a:t>Su </a:t>
            </a:r>
            <a:r>
              <a:rPr lang="tr-TR" sz="1200" b="1" dirty="0" err="1" smtClean="0">
                <a:solidFill>
                  <a:srgbClr val="0000FF"/>
                </a:solidFill>
              </a:rPr>
              <a:t>ayakizi</a:t>
            </a:r>
            <a:r>
              <a:rPr lang="tr-TR" sz="1200" b="1" dirty="0" smtClean="0">
                <a:solidFill>
                  <a:srgbClr val="0000FF"/>
                </a:solidFill>
              </a:rPr>
              <a:t> ve sanal su çalışmalarının temellerini oluşturan kabuller.</a:t>
            </a:r>
          </a:p>
          <a:p>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9</a:t>
            </a:fld>
            <a:endParaRPr lang="tr-TR"/>
          </a:p>
        </p:txBody>
      </p:sp>
    </p:spTree>
    <p:extLst>
      <p:ext uri="{BB962C8B-B14F-4D97-AF65-F5344CB8AC3E}">
        <p14:creationId xmlns:p14="http://schemas.microsoft.com/office/powerpoint/2010/main" val="209769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Peki bu bize neyi ifade eder</a:t>
            </a:r>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10</a:t>
            </a:fld>
            <a:endParaRPr lang="tr-TR"/>
          </a:p>
        </p:txBody>
      </p:sp>
    </p:spTree>
    <p:extLst>
      <p:ext uri="{BB962C8B-B14F-4D97-AF65-F5344CB8AC3E}">
        <p14:creationId xmlns:p14="http://schemas.microsoft.com/office/powerpoint/2010/main" val="42322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E5B5DE5B-FC33-4C49-8584-21A02804CB41}" type="slidenum">
              <a:rPr lang="tr-TR" altLang="tr-TR"/>
              <a:pPr/>
              <a:t>‹#›</a:t>
            </a:fld>
            <a:endParaRPr lang="tr-TR" altLang="tr-TR"/>
          </a:p>
        </p:txBody>
      </p:sp>
    </p:spTree>
    <p:extLst>
      <p:ext uri="{BB962C8B-B14F-4D97-AF65-F5344CB8AC3E}">
        <p14:creationId xmlns:p14="http://schemas.microsoft.com/office/powerpoint/2010/main" val="152976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A4A2479D-19DB-49A5-AA20-1CC43AC64609}" type="slidenum">
              <a:rPr lang="tr-TR" altLang="tr-TR"/>
              <a:pPr/>
              <a:t>‹#›</a:t>
            </a:fld>
            <a:endParaRPr lang="tr-TR" altLang="tr-TR"/>
          </a:p>
        </p:txBody>
      </p:sp>
    </p:spTree>
    <p:extLst>
      <p:ext uri="{BB962C8B-B14F-4D97-AF65-F5344CB8AC3E}">
        <p14:creationId xmlns:p14="http://schemas.microsoft.com/office/powerpoint/2010/main" val="419756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5813" cy="58499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499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38E2050C-8B65-4414-AE66-E7298DA18AD0}" type="slidenum">
              <a:rPr lang="tr-TR" altLang="tr-TR"/>
              <a:pPr/>
              <a:t>‹#›</a:t>
            </a:fld>
            <a:endParaRPr lang="tr-TR" altLang="tr-TR"/>
          </a:p>
        </p:txBody>
      </p:sp>
    </p:spTree>
    <p:extLst>
      <p:ext uri="{BB962C8B-B14F-4D97-AF65-F5344CB8AC3E}">
        <p14:creationId xmlns:p14="http://schemas.microsoft.com/office/powerpoint/2010/main" val="205747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with subheaders">
    <p:spTree>
      <p:nvGrpSpPr>
        <p:cNvPr id="1" name=""/>
        <p:cNvGrpSpPr/>
        <p:nvPr/>
      </p:nvGrpSpPr>
      <p:grpSpPr>
        <a:xfrm>
          <a:off x="0" y="0"/>
          <a:ext cx="0" cy="0"/>
          <a:chOff x="0" y="0"/>
          <a:chExt cx="0" cy="0"/>
        </a:xfrm>
      </p:grpSpPr>
      <p:sp>
        <p:nvSpPr>
          <p:cNvPr id="10" name="Текст 17"/>
          <p:cNvSpPr>
            <a:spLocks noGrp="1"/>
          </p:cNvSpPr>
          <p:nvPr>
            <p:ph type="body" sz="quarter" idx="17"/>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smtClean="0"/>
              <a:t>Click to edit Master text styles</a:t>
            </a:r>
          </a:p>
          <a:p>
            <a:pPr lvl="1"/>
            <a:r>
              <a:rPr lang="en-US" smtClean="0"/>
              <a:t>Second level</a:t>
            </a:r>
          </a:p>
        </p:txBody>
      </p:sp>
      <p:sp>
        <p:nvSpPr>
          <p:cNvPr id="3" name="Нижний колонтитул 8"/>
          <p:cNvSpPr>
            <a:spLocks noGrp="1"/>
          </p:cNvSpPr>
          <p:nvPr>
            <p:ph type="ftr" sz="quarter" idx="18"/>
          </p:nvPr>
        </p:nvSpPr>
        <p:spPr>
          <a:xfrm>
            <a:off x="828675" y="6670675"/>
            <a:ext cx="2400300" cy="190500"/>
          </a:xfrm>
          <a:prstGeom prst="rect">
            <a:avLst/>
          </a:prstGeom>
        </p:spPr>
        <p:txBody>
          <a:bodyPr/>
          <a:lstStyle>
            <a:lvl1pPr>
              <a:defRPr>
                <a:latin typeface="Arial" charset="0"/>
                <a:ea typeface="ＭＳ Ｐゴシック" pitchFamily="34" charset="-128"/>
                <a:cs typeface="+mn-cs"/>
              </a:defRPr>
            </a:lvl1pPr>
          </a:lstStyle>
          <a:p>
            <a:pPr>
              <a:defRPr/>
            </a:pPr>
            <a:r>
              <a:rPr lang="en-US"/>
              <a:t>Presentation to Company Name</a:t>
            </a:r>
          </a:p>
        </p:txBody>
      </p:sp>
      <p:sp>
        <p:nvSpPr>
          <p:cNvPr id="4" name="Номер слайда 9"/>
          <p:cNvSpPr>
            <a:spLocks noGrp="1"/>
          </p:cNvSpPr>
          <p:nvPr>
            <p:ph type="sldNum" sz="quarter" idx="19"/>
          </p:nvPr>
        </p:nvSpPr>
        <p:spPr>
          <a:xfrm>
            <a:off x="5651500" y="6667500"/>
            <a:ext cx="3233738" cy="190500"/>
          </a:xfrm>
          <a:prstGeom prst="rect">
            <a:avLst/>
          </a:prstGeom>
        </p:spPr>
        <p:txBody>
          <a:bodyPr vert="horz" wrap="square" lIns="91440" tIns="45720" rIns="91440" bIns="45720" numCol="1" anchor="t" anchorCtr="0" compatLnSpc="1">
            <a:prstTxWarp prst="textNoShape">
              <a:avLst/>
            </a:prstTxWarp>
          </a:bodyPr>
          <a:lstStyle>
            <a:lvl1pPr>
              <a:defRPr/>
            </a:lvl1pPr>
          </a:lstStyle>
          <a:p>
            <a:fld id="{705F6741-04C7-4D3B-8126-79760A37BBE3}" type="datetime5">
              <a:rPr lang="en-US" altLang="tr-TR"/>
              <a:pPr/>
              <a:t>11-Dec-15</a:t>
            </a:fld>
            <a:r>
              <a:rPr lang="ru-RU" altLang="tr-TR"/>
              <a:t> / </a:t>
            </a:r>
            <a:fld id="{7A46317C-7217-451D-AD62-E143E74933E6}" type="slidenum">
              <a:rPr lang="ru-RU" altLang="tr-TR"/>
              <a:pPr/>
              <a:t>‹#›</a:t>
            </a:fld>
            <a:endParaRPr lang="ru-RU" altLang="tr-TR"/>
          </a:p>
        </p:txBody>
      </p:sp>
    </p:spTree>
    <p:extLst>
      <p:ext uri="{BB962C8B-B14F-4D97-AF65-F5344CB8AC3E}">
        <p14:creationId xmlns:p14="http://schemas.microsoft.com/office/powerpoint/2010/main" val="22030986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with subheaders and credits">
    <p:spTree>
      <p:nvGrpSpPr>
        <p:cNvPr id="1" name=""/>
        <p:cNvGrpSpPr/>
        <p:nvPr/>
      </p:nvGrpSpPr>
      <p:grpSpPr>
        <a:xfrm>
          <a:off x="0" y="0"/>
          <a:ext cx="0" cy="0"/>
          <a:chOff x="0" y="0"/>
          <a:chExt cx="0" cy="0"/>
        </a:xfrm>
      </p:grpSpPr>
      <p:sp>
        <p:nvSpPr>
          <p:cNvPr id="5" name="Текст 16"/>
          <p:cNvSpPr>
            <a:spLocks noGrp="1"/>
          </p:cNvSpPr>
          <p:nvPr>
            <p:ph type="body" sz="quarter" idx="16"/>
          </p:nvPr>
        </p:nvSpPr>
        <p:spPr>
          <a:xfrm>
            <a:off x="8856000" y="2458800"/>
            <a:ext cx="180000" cy="3704400"/>
          </a:xfrm>
        </p:spPr>
        <p:txBody>
          <a:bodyPr vert="vert270" wrap="none">
            <a:noAutofit/>
          </a:bodyPr>
          <a:lstStyle>
            <a:lvl1pPr>
              <a:buNone/>
              <a:defRPr sz="800" baseline="0"/>
            </a:lvl1pPr>
          </a:lstStyle>
          <a:p>
            <a:pPr lvl="0"/>
            <a:r>
              <a:rPr lang="en-US" smtClean="0"/>
              <a:t>Click to edit Master text styles</a:t>
            </a:r>
          </a:p>
        </p:txBody>
      </p:sp>
      <p:sp>
        <p:nvSpPr>
          <p:cNvPr id="10" name="Текст 17"/>
          <p:cNvSpPr>
            <a:spLocks noGrp="1"/>
          </p:cNvSpPr>
          <p:nvPr>
            <p:ph type="body" sz="quarter" idx="17"/>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smtClean="0"/>
              <a:t>Click to edit Master text styles</a:t>
            </a:r>
          </a:p>
          <a:p>
            <a:pPr lvl="1"/>
            <a:r>
              <a:rPr lang="en-US" smtClean="0"/>
              <a:t>Second level</a:t>
            </a:r>
          </a:p>
        </p:txBody>
      </p:sp>
      <p:sp>
        <p:nvSpPr>
          <p:cNvPr id="4" name="Нижний колонтитул 8"/>
          <p:cNvSpPr>
            <a:spLocks noGrp="1"/>
          </p:cNvSpPr>
          <p:nvPr>
            <p:ph type="ftr" sz="quarter" idx="18"/>
          </p:nvPr>
        </p:nvSpPr>
        <p:spPr>
          <a:xfrm>
            <a:off x="828675" y="6670675"/>
            <a:ext cx="2400300" cy="190500"/>
          </a:xfrm>
          <a:prstGeom prst="rect">
            <a:avLst/>
          </a:prstGeom>
        </p:spPr>
        <p:txBody>
          <a:bodyPr/>
          <a:lstStyle>
            <a:lvl1pPr>
              <a:defRPr>
                <a:latin typeface="Arial" charset="0"/>
                <a:ea typeface="ＭＳ Ｐゴシック" pitchFamily="34" charset="-128"/>
                <a:cs typeface="+mn-cs"/>
              </a:defRPr>
            </a:lvl1pPr>
          </a:lstStyle>
          <a:p>
            <a:pPr>
              <a:defRPr/>
            </a:pPr>
            <a:r>
              <a:rPr lang="en-US"/>
              <a:t>Presentation to Company Name</a:t>
            </a:r>
          </a:p>
        </p:txBody>
      </p:sp>
      <p:sp>
        <p:nvSpPr>
          <p:cNvPr id="6" name="Номер слайда 9"/>
          <p:cNvSpPr>
            <a:spLocks noGrp="1"/>
          </p:cNvSpPr>
          <p:nvPr>
            <p:ph type="sldNum" sz="quarter" idx="19"/>
          </p:nvPr>
        </p:nvSpPr>
        <p:spPr>
          <a:xfrm>
            <a:off x="5651500" y="6667500"/>
            <a:ext cx="3233738" cy="1905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5C80A5-35FC-4F22-9C2B-2356BD1F2764}" type="datetime5">
              <a:rPr lang="en-US" altLang="tr-TR"/>
              <a:pPr/>
              <a:t>11-Dec-15</a:t>
            </a:fld>
            <a:r>
              <a:rPr lang="ru-RU" altLang="tr-TR"/>
              <a:t> / </a:t>
            </a:r>
            <a:fld id="{485EAE3C-74E5-4EC2-99D1-C90E9D971F61}" type="slidenum">
              <a:rPr lang="ru-RU" altLang="tr-TR"/>
              <a:pPr/>
              <a:t>‹#›</a:t>
            </a:fld>
            <a:endParaRPr lang="ru-RU" altLang="tr-TR"/>
          </a:p>
        </p:txBody>
      </p:sp>
    </p:spTree>
    <p:extLst>
      <p:ext uri="{BB962C8B-B14F-4D97-AF65-F5344CB8AC3E}">
        <p14:creationId xmlns:p14="http://schemas.microsoft.com/office/powerpoint/2010/main" val="37529660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7C82778E-DB0B-43EB-9BF4-1BD159B9A614}" type="slidenum">
              <a:rPr lang="tr-TR" altLang="tr-TR"/>
              <a:pPr/>
              <a:t>‹#›</a:t>
            </a:fld>
            <a:endParaRPr lang="tr-TR" altLang="tr-TR"/>
          </a:p>
        </p:txBody>
      </p:sp>
    </p:spTree>
    <p:extLst>
      <p:ext uri="{BB962C8B-B14F-4D97-AF65-F5344CB8AC3E}">
        <p14:creationId xmlns:p14="http://schemas.microsoft.com/office/powerpoint/2010/main" val="17194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9633C708-7455-47F0-8D97-177BB2410F9A}" type="slidenum">
              <a:rPr lang="tr-TR" altLang="tr-TR"/>
              <a:pPr/>
              <a:t>‹#›</a:t>
            </a:fld>
            <a:endParaRPr lang="tr-TR" altLang="tr-TR"/>
          </a:p>
        </p:txBody>
      </p:sp>
    </p:spTree>
    <p:extLst>
      <p:ext uri="{BB962C8B-B14F-4D97-AF65-F5344CB8AC3E}">
        <p14:creationId xmlns:p14="http://schemas.microsoft.com/office/powerpoint/2010/main" val="387528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6" name="Rectangle 5"/>
          <p:cNvSpPr>
            <a:spLocks noGrp="1" noChangeArrowheads="1"/>
          </p:cNvSpPr>
          <p:nvPr>
            <p:ph type="sldNum" idx="11"/>
          </p:nvPr>
        </p:nvSpPr>
        <p:spPr>
          <a:ln/>
        </p:spPr>
        <p:txBody>
          <a:bodyPr/>
          <a:lstStyle>
            <a:lvl1pPr>
              <a:defRPr/>
            </a:lvl1pPr>
          </a:lstStyle>
          <a:p>
            <a:fld id="{A6DA735E-99DC-4465-A117-3C7A956D73C1}" type="slidenum">
              <a:rPr lang="tr-TR" altLang="tr-TR"/>
              <a:pPr/>
              <a:t>‹#›</a:t>
            </a:fld>
            <a:endParaRPr lang="tr-TR" altLang="tr-TR"/>
          </a:p>
        </p:txBody>
      </p:sp>
    </p:spTree>
    <p:extLst>
      <p:ext uri="{BB962C8B-B14F-4D97-AF65-F5344CB8AC3E}">
        <p14:creationId xmlns:p14="http://schemas.microsoft.com/office/powerpoint/2010/main" val="127780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8" name="Rectangle 5"/>
          <p:cNvSpPr>
            <a:spLocks noGrp="1" noChangeArrowheads="1"/>
          </p:cNvSpPr>
          <p:nvPr>
            <p:ph type="sldNum" idx="11"/>
          </p:nvPr>
        </p:nvSpPr>
        <p:spPr>
          <a:ln/>
        </p:spPr>
        <p:txBody>
          <a:bodyPr/>
          <a:lstStyle>
            <a:lvl1pPr>
              <a:defRPr/>
            </a:lvl1pPr>
          </a:lstStyle>
          <a:p>
            <a:fld id="{906894CC-CD5C-44E4-B9FD-3A1109D3897E}" type="slidenum">
              <a:rPr lang="tr-TR" altLang="tr-TR"/>
              <a:pPr/>
              <a:t>‹#›</a:t>
            </a:fld>
            <a:endParaRPr lang="tr-TR" altLang="tr-TR"/>
          </a:p>
        </p:txBody>
      </p:sp>
    </p:spTree>
    <p:extLst>
      <p:ext uri="{BB962C8B-B14F-4D97-AF65-F5344CB8AC3E}">
        <p14:creationId xmlns:p14="http://schemas.microsoft.com/office/powerpoint/2010/main" val="279925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4" name="Rectangle 5"/>
          <p:cNvSpPr>
            <a:spLocks noGrp="1" noChangeArrowheads="1"/>
          </p:cNvSpPr>
          <p:nvPr>
            <p:ph type="sldNum" idx="11"/>
          </p:nvPr>
        </p:nvSpPr>
        <p:spPr>
          <a:ln/>
        </p:spPr>
        <p:txBody>
          <a:bodyPr/>
          <a:lstStyle>
            <a:lvl1pPr>
              <a:defRPr/>
            </a:lvl1pPr>
          </a:lstStyle>
          <a:p>
            <a:fld id="{15DD6270-29A5-4065-95F0-7AA61E04BB94}" type="slidenum">
              <a:rPr lang="tr-TR" altLang="tr-TR"/>
              <a:pPr/>
              <a:t>‹#›</a:t>
            </a:fld>
            <a:endParaRPr lang="tr-TR" altLang="tr-TR"/>
          </a:p>
        </p:txBody>
      </p:sp>
    </p:spTree>
    <p:extLst>
      <p:ext uri="{BB962C8B-B14F-4D97-AF65-F5344CB8AC3E}">
        <p14:creationId xmlns:p14="http://schemas.microsoft.com/office/powerpoint/2010/main" val="20708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3" name="Rectangle 5"/>
          <p:cNvSpPr>
            <a:spLocks noGrp="1" noChangeArrowheads="1"/>
          </p:cNvSpPr>
          <p:nvPr>
            <p:ph type="sldNum" idx="11"/>
          </p:nvPr>
        </p:nvSpPr>
        <p:spPr>
          <a:ln/>
        </p:spPr>
        <p:txBody>
          <a:bodyPr/>
          <a:lstStyle>
            <a:lvl1pPr>
              <a:defRPr/>
            </a:lvl1pPr>
          </a:lstStyle>
          <a:p>
            <a:fld id="{005B6FF9-F484-4422-8C3A-CFA981638771}" type="slidenum">
              <a:rPr lang="tr-TR" altLang="tr-TR"/>
              <a:pPr/>
              <a:t>‹#›</a:t>
            </a:fld>
            <a:endParaRPr lang="tr-TR" altLang="tr-TR"/>
          </a:p>
        </p:txBody>
      </p:sp>
    </p:spTree>
    <p:extLst>
      <p:ext uri="{BB962C8B-B14F-4D97-AF65-F5344CB8AC3E}">
        <p14:creationId xmlns:p14="http://schemas.microsoft.com/office/powerpoint/2010/main" val="219163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6" name="Rectangle 5"/>
          <p:cNvSpPr>
            <a:spLocks noGrp="1" noChangeArrowheads="1"/>
          </p:cNvSpPr>
          <p:nvPr>
            <p:ph type="sldNum" idx="11"/>
          </p:nvPr>
        </p:nvSpPr>
        <p:spPr>
          <a:ln/>
        </p:spPr>
        <p:txBody>
          <a:bodyPr/>
          <a:lstStyle>
            <a:lvl1pPr>
              <a:defRPr/>
            </a:lvl1pPr>
          </a:lstStyle>
          <a:p>
            <a:fld id="{5E6DA982-D32D-4F98-91EB-DCABA5E17AA2}" type="slidenum">
              <a:rPr lang="tr-TR" altLang="tr-TR"/>
              <a:pPr/>
              <a:t>‹#›</a:t>
            </a:fld>
            <a:endParaRPr lang="tr-TR" altLang="tr-TR"/>
          </a:p>
        </p:txBody>
      </p:sp>
    </p:spTree>
    <p:extLst>
      <p:ext uri="{BB962C8B-B14F-4D97-AF65-F5344CB8AC3E}">
        <p14:creationId xmlns:p14="http://schemas.microsoft.com/office/powerpoint/2010/main" val="177415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6" name="Rectangle 5"/>
          <p:cNvSpPr>
            <a:spLocks noGrp="1" noChangeArrowheads="1"/>
          </p:cNvSpPr>
          <p:nvPr>
            <p:ph type="sldNum" idx="11"/>
          </p:nvPr>
        </p:nvSpPr>
        <p:spPr>
          <a:ln/>
        </p:spPr>
        <p:txBody>
          <a:bodyPr/>
          <a:lstStyle>
            <a:lvl1pPr>
              <a:defRPr/>
            </a:lvl1pPr>
          </a:lstStyle>
          <a:p>
            <a:fld id="{CC51C924-CA28-493E-A5A6-39AD2F3ECDD1}" type="slidenum">
              <a:rPr lang="tr-TR" altLang="tr-TR"/>
              <a:pPr/>
              <a:t>‹#›</a:t>
            </a:fld>
            <a:endParaRPr lang="tr-TR" altLang="tr-TR"/>
          </a:p>
        </p:txBody>
      </p:sp>
    </p:spTree>
    <p:extLst>
      <p:ext uri="{BB962C8B-B14F-4D97-AF65-F5344CB8AC3E}">
        <p14:creationId xmlns:p14="http://schemas.microsoft.com/office/powerpoint/2010/main" val="138319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tr-TR" smtClean="0"/>
              <a:t>Ana başlık metnini düzenlemek için tıklayınAsıl başlık stili için tıklatın</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tr-TR" smtClean="0"/>
              <a:t>Anahat metninin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0"/>
            <a:r>
              <a:rPr lang="en-GB" altLang="tr-TR" smtClean="0"/>
              <a:t>Dokuzuncu Anahat DüzeyiAsıl metin stillerini düzenlemek için tıklatın</a:t>
            </a:r>
          </a:p>
          <a:p>
            <a:pPr lvl="1"/>
            <a:r>
              <a:rPr lang="en-GB" altLang="tr-TR" smtClean="0"/>
              <a:t>İkinci düzey</a:t>
            </a:r>
          </a:p>
          <a:p>
            <a:pPr lvl="2"/>
            <a:r>
              <a:rPr lang="en-GB" altLang="tr-TR" smtClean="0"/>
              <a:t>Üçüncü düzey</a:t>
            </a:r>
          </a:p>
          <a:p>
            <a:pPr lvl="3"/>
            <a:r>
              <a:rPr lang="en-GB" altLang="tr-TR" smtClean="0"/>
              <a:t>Dördüncü düzey</a:t>
            </a:r>
          </a:p>
          <a:p>
            <a:pPr lvl="4"/>
            <a:r>
              <a:rPr lang="en-GB" altLang="tr-TR" smtClean="0"/>
              <a:t>Beşinci düzey</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5000" rIns="90000" bIns="45000" numCol="1" anchor="t" anchorCtr="0" compatLnSpc="1">
            <a:prstTxWarp prst="textNoShape">
              <a:avLst/>
            </a:prstTxWarp>
          </a:bodyPr>
          <a:lstStyle>
            <a:lvl1pPr>
              <a:buClr>
                <a:srgbClr val="000000"/>
              </a:buClr>
              <a:buSzPct val="100000"/>
              <a:buFont typeface="Times New Roman" pitchFamily="-112" charset="0"/>
              <a:buNone/>
              <a:defRPr>
                <a:solidFill>
                  <a:srgbClr val="000000"/>
                </a:solidFill>
                <a:latin typeface="Calibri" pitchFamily="-112" charset="0"/>
                <a:cs typeface="+mn-cs"/>
              </a:defRPr>
            </a:lvl1pPr>
          </a:lstStyle>
          <a:p>
            <a:pPr>
              <a:defRPr/>
            </a:pPr>
            <a:r>
              <a:rPr lang="tr-TR" smtClean="0"/>
              <a:t>19.05.13</a:t>
            </a:r>
            <a:endParaRPr lang="tr-TR"/>
          </a:p>
        </p:txBody>
      </p:sp>
      <p:sp>
        <p:nvSpPr>
          <p:cNvPr id="1029" name="Text Box 4"/>
          <p:cNvSpPr txBox="1">
            <a:spLocks noChangeArrowheads="1"/>
          </p:cNvSpPr>
          <p:nvPr/>
        </p:nvSpPr>
        <p:spPr bwMode="auto">
          <a:xfrm>
            <a:off x="3124200" y="6356350"/>
            <a:ext cx="2895600" cy="365125"/>
          </a:xfrm>
          <a:prstGeom prst="rect">
            <a:avLst/>
          </a:prstGeom>
          <a:noFill/>
          <a:ln>
            <a:noFill/>
          </a:ln>
          <a:effectLst/>
          <a:extLst/>
        </p:spPr>
        <p:txBody>
          <a:bodyPr wrap="none" anchor="ctr"/>
          <a:lstStyle>
            <a:lvl1pPr eaLnBrk="0" hangingPunct="0">
              <a:defRPr sz="2400">
                <a:solidFill>
                  <a:schemeClr val="tx1"/>
                </a:solidFill>
                <a:latin typeface="Arial" charset="0"/>
                <a:ea typeface="Microsoft YaHei" pitchFamily="34" charset="-122"/>
              </a:defRPr>
            </a:lvl1pPr>
            <a:lvl2pPr marL="37931725" indent="-37474525" eaLnBrk="0" hangingPunct="0">
              <a:defRPr sz="2400">
                <a:solidFill>
                  <a:schemeClr val="tx1"/>
                </a:solidFill>
                <a:latin typeface="Arial" charset="0"/>
                <a:ea typeface="Microsoft YaHei" pitchFamily="34" charset="-122"/>
              </a:defRPr>
            </a:lvl2pPr>
            <a:lvl3pPr eaLnBrk="0" hangingPunct="0">
              <a:defRPr sz="2400">
                <a:solidFill>
                  <a:schemeClr val="tx1"/>
                </a:solidFill>
                <a:latin typeface="Arial" charset="0"/>
                <a:ea typeface="Microsoft YaHei" pitchFamily="34" charset="-122"/>
              </a:defRPr>
            </a:lvl3pPr>
            <a:lvl4pPr eaLnBrk="0" hangingPunct="0">
              <a:defRPr sz="2400">
                <a:solidFill>
                  <a:schemeClr val="tx1"/>
                </a:solidFill>
                <a:latin typeface="Arial" charset="0"/>
                <a:ea typeface="Microsoft YaHei" pitchFamily="34" charset="-122"/>
              </a:defRPr>
            </a:lvl4pPr>
            <a:lvl5pPr eaLnBrk="0" hangingPunct="0">
              <a:defRPr sz="2400">
                <a:solidFill>
                  <a:schemeClr val="tx1"/>
                </a:solidFill>
                <a:latin typeface="Arial" charset="0"/>
                <a:ea typeface="Microsoft YaHei" pitchFamily="34" charset="-122"/>
              </a:defRPr>
            </a:lvl5pPr>
            <a:lvl6pPr marL="457200" eaLnBrk="0" fontAlgn="base" hangingPunct="0">
              <a:spcBef>
                <a:spcPct val="0"/>
              </a:spcBef>
              <a:spcAft>
                <a:spcPct val="0"/>
              </a:spcAft>
              <a:defRPr sz="2400">
                <a:solidFill>
                  <a:schemeClr val="tx1"/>
                </a:solidFill>
                <a:latin typeface="Arial" charset="0"/>
                <a:ea typeface="Microsoft YaHei" pitchFamily="34" charset="-122"/>
              </a:defRPr>
            </a:lvl6pPr>
            <a:lvl7pPr marL="914400" eaLnBrk="0" fontAlgn="base" hangingPunct="0">
              <a:spcBef>
                <a:spcPct val="0"/>
              </a:spcBef>
              <a:spcAft>
                <a:spcPct val="0"/>
              </a:spcAft>
              <a:defRPr sz="2400">
                <a:solidFill>
                  <a:schemeClr val="tx1"/>
                </a:solidFill>
                <a:latin typeface="Arial" charset="0"/>
                <a:ea typeface="Microsoft YaHei" pitchFamily="34" charset="-122"/>
              </a:defRPr>
            </a:lvl7pPr>
            <a:lvl8pPr marL="1371600" eaLnBrk="0" fontAlgn="base" hangingPunct="0">
              <a:spcBef>
                <a:spcPct val="0"/>
              </a:spcBef>
              <a:spcAft>
                <a:spcPct val="0"/>
              </a:spcAft>
              <a:defRPr sz="2400">
                <a:solidFill>
                  <a:schemeClr val="tx1"/>
                </a:solidFill>
                <a:latin typeface="Arial" charset="0"/>
                <a:ea typeface="Microsoft YaHei" pitchFamily="34" charset="-122"/>
              </a:defRPr>
            </a:lvl8pPr>
            <a:lvl9pPr marL="1828800" eaLnBrk="0" fontAlgn="base" hangingPunct="0">
              <a:spcBef>
                <a:spcPct val="0"/>
              </a:spcBef>
              <a:spcAft>
                <a:spcPct val="0"/>
              </a:spcAft>
              <a:defRPr sz="2400">
                <a:solidFill>
                  <a:schemeClr val="tx1"/>
                </a:solidFill>
                <a:latin typeface="Arial" charset="0"/>
                <a:ea typeface="Microsoft YaHei" pitchFamily="34" charset="-122"/>
              </a:defRPr>
            </a:lvl9pPr>
          </a:lstStyle>
          <a:p>
            <a:pPr eaLnBrk="1">
              <a:lnSpc>
                <a:spcPct val="93000"/>
              </a:lnSpc>
              <a:buClr>
                <a:srgbClr val="000000"/>
              </a:buClr>
              <a:buSzPct val="100000"/>
              <a:buFont typeface="Times New Roman" pitchFamily="-112" charset="0"/>
              <a:buNone/>
              <a:defRPr/>
            </a:pPr>
            <a:endParaRPr lang="tr-TR" altLang="tr-TR" sz="1800" smtClean="0"/>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5000" rIns="90000" bIns="45000" numCol="1" anchor="t" anchorCtr="0" compatLnSpc="1">
            <a:prstTxWarp prst="textNoShape">
              <a:avLst/>
            </a:prstTxWarp>
          </a:bodyPr>
          <a:lstStyle>
            <a:lvl1pPr>
              <a:buClr>
                <a:srgbClr val="000000"/>
              </a:buClr>
              <a:buSzPct val="100000"/>
              <a:buFont typeface="Times New Roman" panose="02020603050405020304" pitchFamily="18" charset="0"/>
              <a:buNone/>
              <a:defRPr>
                <a:solidFill>
                  <a:srgbClr val="000000"/>
                </a:solidFill>
                <a:latin typeface="Calibri" panose="020F0502020204030204" pitchFamily="34" charset="0"/>
              </a:defRPr>
            </a:lvl1pPr>
          </a:lstStyle>
          <a:p>
            <a:pPr>
              <a:defRPr/>
            </a:pPr>
            <a:fld id="{3937D2D4-658F-42E7-B306-A117D292BBA8}" type="slidenum">
              <a:rPr lang="tr-TR" smtClean="0"/>
              <a:pPr>
                <a:defRPr/>
              </a:pPr>
              <a:t>‹#›</a:t>
            </a:fld>
            <a:endParaRPr lang="tr-TR"/>
          </a:p>
        </p:txBody>
      </p:sp>
    </p:spTree>
    <p:extLst>
      <p:ext uri="{BB962C8B-B14F-4D97-AF65-F5344CB8AC3E}">
        <p14:creationId xmlns:p14="http://schemas.microsoft.com/office/powerpoint/2010/main" val="666149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p:txStyles>
    <p:title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p:titleStyle>
    <p:bodyStyle>
      <a:lvl1pPr marL="342900" indent="-342900" algn="l" defTabSz="449263" rtl="0" eaLnBrk="1" fontAlgn="base" hangingPunct="1">
        <a:lnSpc>
          <a:spcPct val="102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icrosoft YaHei" pitchFamily="34" charset="-122"/>
        </a:defRPr>
      </a:lvl1pPr>
      <a:lvl2pPr marL="742950" indent="-285750" algn="l" defTabSz="449263" rtl="0" eaLnBrk="1" fontAlgn="base" hangingPunct="1">
        <a:lnSpc>
          <a:spcPct val="102000"/>
        </a:lnSpc>
        <a:spcBef>
          <a:spcPct val="0"/>
        </a:spcBef>
        <a:spcAft>
          <a:spcPts val="1138"/>
        </a:spcAft>
        <a:buClr>
          <a:srgbClr val="000000"/>
        </a:buClr>
        <a:buSzPct val="100000"/>
        <a:buFont typeface="Times New Roman" pitchFamily="18" charset="0"/>
        <a:buChar char="–"/>
        <a:defRPr sz="2400">
          <a:solidFill>
            <a:srgbClr val="000000"/>
          </a:solidFill>
          <a:latin typeface="+mn-lt"/>
          <a:ea typeface="+mn-ea"/>
          <a:cs typeface="Microsoft YaHei" pitchFamily="34" charset="-122"/>
        </a:defRPr>
      </a:lvl2pPr>
      <a:lvl3pPr marL="1143000" indent="-228600" algn="l" defTabSz="449263" rtl="0" eaLnBrk="1" fontAlgn="base" hangingPunct="1">
        <a:lnSpc>
          <a:spcPct val="102000"/>
        </a:lnSpc>
        <a:spcBef>
          <a:spcPct val="0"/>
        </a:spcBef>
        <a:spcAft>
          <a:spcPts val="850"/>
        </a:spcAft>
        <a:buClr>
          <a:srgbClr val="000000"/>
        </a:buClr>
        <a:buSzPct val="100000"/>
        <a:buFont typeface="Times New Roman" pitchFamily="18" charset="0"/>
        <a:buChar char="•"/>
        <a:defRPr sz="2000">
          <a:solidFill>
            <a:srgbClr val="000000"/>
          </a:solidFill>
          <a:latin typeface="+mn-lt"/>
          <a:ea typeface="+mn-ea"/>
          <a:cs typeface="Microsoft YaHei" pitchFamily="34" charset="-122"/>
        </a:defRPr>
      </a:lvl3pPr>
      <a:lvl4pPr marL="1600200" indent="-228600" algn="l" defTabSz="449263" rtl="0" eaLnBrk="1" fontAlgn="base" hangingPunct="1">
        <a:lnSpc>
          <a:spcPct val="102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cs typeface="Microsoft YaHei" pitchFamily="34" charset="-122"/>
        </a:defRPr>
      </a:lvl4pPr>
      <a:lvl5pPr marL="2057400" indent="-228600" algn="l" defTabSz="449263" rtl="0" eaLnBrk="1" fontAlgn="base" hangingPunct="1">
        <a:lnSpc>
          <a:spcPct val="102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n-ea"/>
          <a:cs typeface="Microsoft YaHei" pitchFamily="34" charset="-122"/>
        </a:defRPr>
      </a:lvl5pPr>
      <a:lvl6pPr marL="2514600" indent="-228600" algn="l" defTabSz="449263" rtl="0" eaLnBrk="1" fontAlgn="base" hangingPunct="1">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eaLnBrk="1" fontAlgn="base" hangingPunct="1">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eaLnBrk="1" fontAlgn="base" hangingPunct="1">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eaLnBrk="1" fontAlgn="base" hangingPunct="1">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692275" y="2133600"/>
            <a:ext cx="5780088" cy="257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algn="ctr" eaLnBrk="1" hangingPunct="1">
              <a:lnSpc>
                <a:spcPct val="100000"/>
              </a:lnSpc>
              <a:spcAft>
                <a:spcPts val="1425"/>
              </a:spcAft>
            </a:pPr>
            <a:r>
              <a:rPr lang="tr-TR" sz="3600" b="1" dirty="0" smtClean="0">
                <a:solidFill>
                  <a:srgbClr val="990033"/>
                </a:solidFill>
              </a:rPr>
              <a:t>SANAL </a:t>
            </a:r>
            <a:r>
              <a:rPr lang="tr-TR" sz="3600" b="1" dirty="0">
                <a:solidFill>
                  <a:srgbClr val="990033"/>
                </a:solidFill>
              </a:rPr>
              <a:t>SU  </a:t>
            </a:r>
            <a:r>
              <a:rPr lang="tr-TR" sz="3600" b="1" dirty="0" smtClean="0">
                <a:solidFill>
                  <a:srgbClr val="990033"/>
                </a:solidFill>
              </a:rPr>
              <a:t>VE SU AYAK İZİ FAALİYETLERİ </a:t>
            </a:r>
            <a:endParaRPr lang="tr-TR" sz="3600" b="1" dirty="0">
              <a:solidFill>
                <a:srgbClr val="990033"/>
              </a:solidFill>
            </a:endParaRPr>
          </a:p>
        </p:txBody>
      </p:sp>
      <p:sp>
        <p:nvSpPr>
          <p:cNvPr id="5123" name="Rectangle 2"/>
          <p:cNvSpPr>
            <a:spLocks noChangeArrowheads="1"/>
          </p:cNvSpPr>
          <p:nvPr/>
        </p:nvSpPr>
        <p:spPr bwMode="auto">
          <a:xfrm>
            <a:off x="0" y="115888"/>
            <a:ext cx="914400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b="1">
                <a:solidFill>
                  <a:srgbClr val="0070C0"/>
                </a:solidFill>
              </a:rPr>
              <a:t>ORMAN VE SU İŞLERİ BAKANLIĞI</a:t>
            </a:r>
            <a:br>
              <a:rPr lang="tr-TR" b="1">
                <a:solidFill>
                  <a:srgbClr val="0070C0"/>
                </a:solidFill>
              </a:rPr>
            </a:br>
            <a:r>
              <a:rPr lang="tr-TR" b="1">
                <a:solidFill>
                  <a:srgbClr val="0070C0"/>
                </a:solidFill>
              </a:rPr>
              <a:t>Su Yönetimi Genel Müdürlüğü </a:t>
            </a:r>
          </a:p>
        </p:txBody>
      </p:sp>
      <p:sp>
        <p:nvSpPr>
          <p:cNvPr id="2" name="Metin kutusu 1"/>
          <p:cNvSpPr txBox="1"/>
          <p:nvPr/>
        </p:nvSpPr>
        <p:spPr>
          <a:xfrm>
            <a:off x="2627784" y="5637152"/>
            <a:ext cx="3888432" cy="607602"/>
          </a:xfrm>
          <a:prstGeom prst="rect">
            <a:avLst/>
          </a:prstGeom>
          <a:noFill/>
        </p:spPr>
        <p:txBody>
          <a:bodyPr wrap="square" rtlCol="0">
            <a:spAutoFit/>
          </a:bodyPr>
          <a:lstStyle/>
          <a:p>
            <a:pPr algn="ctr"/>
            <a:r>
              <a:rPr lang="tr-TR" dirty="0" smtClean="0"/>
              <a:t>Fulya KALEMCİ</a:t>
            </a:r>
          </a:p>
          <a:p>
            <a:pPr algn="ctr"/>
            <a:r>
              <a:rPr lang="tr-TR" dirty="0" smtClean="0"/>
              <a:t>Uzman Yardımcısı</a:t>
            </a:r>
            <a:endParaRPr lang="tr-TR"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8159" y="1484784"/>
            <a:ext cx="7560840" cy="2095958"/>
          </a:xfrm>
          <a:prstGeom prst="rect">
            <a:avLst/>
          </a:prstGeom>
          <a:noFill/>
        </p:spPr>
        <p:txBody>
          <a:bodyPr wrap="square" rtlCol="0">
            <a:spAutoFit/>
          </a:bodyPr>
          <a:lstStyle/>
          <a:p>
            <a:pPr marL="342900" indent="-342900" algn="just">
              <a:buFont typeface="Arial" pitchFamily="34" charset="0"/>
              <a:buChar char="•"/>
            </a:pPr>
            <a:r>
              <a:rPr lang="tr-TR" sz="2000" dirty="0">
                <a:solidFill>
                  <a:srgbClr val="0000FF"/>
                </a:solidFill>
              </a:rPr>
              <a:t>Su Ayak İzi kavramının, sanal suya göre daha geniş bir tanımı ve kullanımı vardır. </a:t>
            </a:r>
            <a:endParaRPr lang="tr-TR" sz="2000" dirty="0" smtClean="0">
              <a:solidFill>
                <a:srgbClr val="0000FF"/>
              </a:solidFill>
            </a:endParaRPr>
          </a:p>
          <a:p>
            <a:pPr algn="just"/>
            <a:endParaRPr lang="tr-TR" sz="2000" b="1" dirty="0">
              <a:solidFill>
                <a:srgbClr val="0000FF"/>
              </a:solidFill>
            </a:endParaRPr>
          </a:p>
          <a:p>
            <a:pPr marL="342900" indent="-342900" algn="just">
              <a:buFont typeface="Arial" pitchFamily="34" charset="0"/>
              <a:buChar char="•"/>
            </a:pPr>
            <a:r>
              <a:rPr lang="tr-TR" sz="2000" dirty="0" smtClean="0">
                <a:solidFill>
                  <a:srgbClr val="0000FF"/>
                </a:solidFill>
              </a:rPr>
              <a:t>Su Ayak İzi, kullanılan suyun sadece miktarına değil aynı zamanda kullanılan suyun çeşidine bağlı olarak yeşil, mavi ve gri Su Ayak İzi olarak ayrım yapar.</a:t>
            </a:r>
          </a:p>
          <a:p>
            <a:pPr algn="just"/>
            <a:endParaRPr lang="tr-TR" sz="2000" b="1" dirty="0">
              <a:solidFill>
                <a:srgbClr val="0000FF"/>
              </a:solidFill>
            </a:endParaRPr>
          </a:p>
        </p:txBody>
      </p:sp>
      <p:sp>
        <p:nvSpPr>
          <p:cNvPr id="3" name="Rectangle 2"/>
          <p:cNvSpPr>
            <a:spLocks noChangeArrowheads="1"/>
          </p:cNvSpPr>
          <p:nvPr/>
        </p:nvSpPr>
        <p:spPr bwMode="auto">
          <a:xfrm>
            <a:off x="1277344" y="116632"/>
            <a:ext cx="6382469" cy="7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a:solidFill>
                  <a:srgbClr val="0070C0"/>
                </a:solidFill>
              </a:rPr>
              <a:t>SU AYAKİZİ </a:t>
            </a:r>
            <a:r>
              <a:rPr lang="tr-TR" sz="2400" b="1" dirty="0" smtClean="0">
                <a:solidFill>
                  <a:srgbClr val="0070C0"/>
                </a:solidFill>
              </a:rPr>
              <a:t>VE SANAL SU KAVRAMLARININ FARKI</a:t>
            </a:r>
            <a:endParaRPr lang="tr-TR" sz="2400" b="1" dirty="0">
              <a:solidFill>
                <a:srgbClr val="0070C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598603986"/>
              </p:ext>
            </p:extLst>
          </p:nvPr>
        </p:nvGraphicFramePr>
        <p:xfrm>
          <a:off x="3699374" y="4509120"/>
          <a:ext cx="1969135" cy="1080120"/>
        </p:xfrm>
        <a:graphic>
          <a:graphicData uri="http://schemas.openxmlformats.org/drawingml/2006/table">
            <a:tbl>
              <a:tblPr firstRow="1" firstCol="1" bandRow="1">
                <a:tableStyleId>{5C22544A-7EE6-4342-B048-85BDC9FD1C3A}</a:tableStyleId>
              </a:tblPr>
              <a:tblGrid>
                <a:gridCol w="1969135"/>
              </a:tblGrid>
              <a:tr h="1080120">
                <a:tc>
                  <a:txBody>
                    <a:bodyPr/>
                    <a:lstStyle/>
                    <a:p>
                      <a:pPr algn="ctr">
                        <a:spcAft>
                          <a:spcPts val="0"/>
                        </a:spcAft>
                      </a:pPr>
                      <a:r>
                        <a:rPr lang="tr-TR" sz="1200" dirty="0">
                          <a:effectLst/>
                        </a:rPr>
                        <a:t> </a:t>
                      </a:r>
                      <a:endParaRPr lang="tr-TR" sz="1000" dirty="0">
                        <a:effectLst/>
                      </a:endParaRPr>
                    </a:p>
                    <a:p>
                      <a:pPr algn="ctr">
                        <a:spcAft>
                          <a:spcPts val="0"/>
                        </a:spcAft>
                      </a:pPr>
                      <a:endParaRPr lang="tr-TR" sz="1200" i="1" u="sng" dirty="0" smtClean="0">
                        <a:effectLst/>
                      </a:endParaRPr>
                    </a:p>
                    <a:p>
                      <a:pPr algn="ctr">
                        <a:spcAft>
                          <a:spcPts val="0"/>
                        </a:spcAft>
                      </a:pPr>
                      <a:r>
                        <a:rPr lang="tr-TR" sz="1200" i="1" u="sng" dirty="0" smtClean="0">
                          <a:effectLst/>
                        </a:rPr>
                        <a:t>Yeşil </a:t>
                      </a:r>
                      <a:r>
                        <a:rPr lang="tr-TR" sz="1200" i="1" u="sng" dirty="0">
                          <a:effectLst/>
                        </a:rPr>
                        <a:t>Su Ayak İzi</a:t>
                      </a:r>
                      <a:endParaRPr lang="tr-TR" sz="1000" i="1" u="sng" dirty="0">
                        <a:effectLst/>
                      </a:endParaRPr>
                    </a:p>
                    <a:p>
                      <a:pPr algn="ctr">
                        <a:spcAft>
                          <a:spcPts val="0"/>
                        </a:spcAft>
                      </a:pPr>
                      <a:r>
                        <a:rPr lang="tr-TR" sz="1200" dirty="0">
                          <a:effectLst/>
                        </a:rPr>
                        <a:t> </a:t>
                      </a:r>
                      <a:endParaRPr lang="tr-TR" sz="1000" dirty="0">
                        <a:effectLst/>
                        <a:latin typeface="Times New Roman"/>
                        <a:ea typeface="Times New Roman"/>
                        <a:cs typeface="Times New Roman"/>
                      </a:endParaRPr>
                    </a:p>
                  </a:txBody>
                  <a:tcPr marL="68580" marR="68580" marT="0" marB="0"/>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432177685"/>
              </p:ext>
            </p:extLst>
          </p:nvPr>
        </p:nvGraphicFramePr>
        <p:xfrm>
          <a:off x="5643590" y="4509120"/>
          <a:ext cx="2016224" cy="1080120"/>
        </p:xfrm>
        <a:graphic>
          <a:graphicData uri="http://schemas.openxmlformats.org/drawingml/2006/table">
            <a:tbl>
              <a:tblPr firstRow="1" firstCol="1" bandRow="1">
                <a:tableStyleId>{5C22544A-7EE6-4342-B048-85BDC9FD1C3A}</a:tableStyleId>
              </a:tblPr>
              <a:tblGrid>
                <a:gridCol w="2016224"/>
              </a:tblGrid>
              <a:tr h="1080120">
                <a:tc>
                  <a:txBody>
                    <a:bodyPr/>
                    <a:lstStyle/>
                    <a:p>
                      <a:pPr algn="ctr">
                        <a:spcAft>
                          <a:spcPts val="0"/>
                        </a:spcAft>
                      </a:pPr>
                      <a:r>
                        <a:rPr lang="tr-TR" sz="1200" dirty="0">
                          <a:effectLst/>
                        </a:rPr>
                        <a:t> </a:t>
                      </a:r>
                      <a:endParaRPr lang="tr-TR" sz="1000" dirty="0">
                        <a:effectLst/>
                      </a:endParaRPr>
                    </a:p>
                    <a:p>
                      <a:pPr algn="ctr">
                        <a:spcAft>
                          <a:spcPts val="0"/>
                        </a:spcAft>
                      </a:pPr>
                      <a:endParaRPr lang="tr-TR" sz="1200" i="1" u="sng" dirty="0" smtClean="0">
                        <a:effectLst/>
                      </a:endParaRPr>
                    </a:p>
                    <a:p>
                      <a:pPr algn="ctr">
                        <a:spcAft>
                          <a:spcPts val="0"/>
                        </a:spcAft>
                      </a:pPr>
                      <a:r>
                        <a:rPr lang="tr-TR" sz="1200" i="1" u="sng" dirty="0" smtClean="0">
                          <a:effectLst/>
                        </a:rPr>
                        <a:t>Gri </a:t>
                      </a:r>
                      <a:r>
                        <a:rPr lang="tr-TR" sz="1200" i="1" u="sng" dirty="0">
                          <a:effectLst/>
                        </a:rPr>
                        <a:t>Su Ayak </a:t>
                      </a:r>
                      <a:r>
                        <a:rPr lang="tr-TR" sz="1200" i="1" u="sng" dirty="0" smtClean="0">
                          <a:effectLst/>
                        </a:rPr>
                        <a:t>İzi</a:t>
                      </a:r>
                      <a:endParaRPr lang="tr-TR" sz="1000" i="1" u="sng" dirty="0">
                        <a:effectLst/>
                      </a:endParaRPr>
                    </a:p>
                  </a:txBody>
                  <a:tcPr marL="68580" marR="68580" marT="0" marB="0">
                    <a:solidFill>
                      <a:schemeClr val="tx1">
                        <a:lumMod val="50000"/>
                        <a:lumOff val="50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067131317"/>
              </p:ext>
            </p:extLst>
          </p:nvPr>
        </p:nvGraphicFramePr>
        <p:xfrm>
          <a:off x="1683150" y="4509120"/>
          <a:ext cx="2004487" cy="1080120"/>
        </p:xfrm>
        <a:graphic>
          <a:graphicData uri="http://schemas.openxmlformats.org/drawingml/2006/table">
            <a:tbl>
              <a:tblPr firstRow="1" firstCol="1" bandRow="1">
                <a:tableStyleId>{5C22544A-7EE6-4342-B048-85BDC9FD1C3A}</a:tableStyleId>
              </a:tblPr>
              <a:tblGrid>
                <a:gridCol w="2004487"/>
              </a:tblGrid>
              <a:tr h="1080120">
                <a:tc>
                  <a:txBody>
                    <a:bodyPr/>
                    <a:lstStyle/>
                    <a:p>
                      <a:pPr algn="ctr">
                        <a:spcAft>
                          <a:spcPts val="0"/>
                        </a:spcAft>
                      </a:pPr>
                      <a:r>
                        <a:rPr lang="tr-TR" sz="1200" dirty="0">
                          <a:effectLst/>
                        </a:rPr>
                        <a:t> </a:t>
                      </a:r>
                      <a:endParaRPr lang="tr-TR" sz="1000" dirty="0">
                        <a:effectLst/>
                      </a:endParaRPr>
                    </a:p>
                    <a:p>
                      <a:pPr algn="ctr">
                        <a:spcAft>
                          <a:spcPts val="0"/>
                        </a:spcAft>
                      </a:pPr>
                      <a:endParaRPr lang="tr-TR" sz="1200" i="1" u="sng" dirty="0" smtClean="0">
                        <a:effectLst/>
                      </a:endParaRPr>
                    </a:p>
                    <a:p>
                      <a:pPr algn="ctr">
                        <a:spcAft>
                          <a:spcPts val="0"/>
                        </a:spcAft>
                      </a:pPr>
                      <a:r>
                        <a:rPr lang="tr-TR" sz="1200" i="1" u="sng" dirty="0" smtClean="0">
                          <a:effectLst/>
                        </a:rPr>
                        <a:t>Mavi </a:t>
                      </a:r>
                      <a:r>
                        <a:rPr lang="tr-TR" sz="1200" i="1" u="sng" dirty="0">
                          <a:effectLst/>
                        </a:rPr>
                        <a:t>Su Ayak </a:t>
                      </a:r>
                      <a:r>
                        <a:rPr lang="tr-TR" sz="1200" i="1" u="sng" dirty="0" smtClean="0">
                          <a:effectLst/>
                        </a:rPr>
                        <a:t>İzi</a:t>
                      </a:r>
                      <a:endParaRPr lang="tr-TR" sz="1000" i="1" u="sng" dirty="0">
                        <a:effectLst/>
                      </a:endParaRPr>
                    </a:p>
                  </a:txBody>
                  <a:tcPr marL="68580" marR="68580" marT="0" marB="0">
                    <a:solidFill>
                      <a:schemeClr val="accent2"/>
                    </a:solidFill>
                  </a:tcPr>
                </a:tc>
              </a:tr>
            </a:tbl>
          </a:graphicData>
        </a:graphic>
      </p:graphicFrame>
    </p:spTree>
    <p:extLst>
      <p:ext uri="{BB962C8B-B14F-4D97-AF65-F5344CB8AC3E}">
        <p14:creationId xmlns:p14="http://schemas.microsoft.com/office/powerpoint/2010/main" val="26505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1928813"/>
            <a:ext cx="10795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11"/>
          <p:cNvSpPr txBox="1">
            <a:spLocks noChangeArrowheads="1"/>
          </p:cNvSpPr>
          <p:nvPr/>
        </p:nvSpPr>
        <p:spPr bwMode="auto">
          <a:xfrm>
            <a:off x="5740400" y="1933575"/>
            <a:ext cx="2932113"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1 dilim ekmek </a:t>
            </a:r>
          </a:p>
          <a:p>
            <a:pPr eaLnBrk="1" hangingPunct="1">
              <a:defRPr/>
            </a:pPr>
            <a:r>
              <a:rPr lang="tr-TR" altLang="tr-TR" sz="3200" dirty="0" smtClean="0">
                <a:solidFill>
                  <a:srgbClr val="0070C0"/>
                </a:solidFill>
                <a:latin typeface="+mn-lt"/>
              </a:rPr>
              <a:t>= 40 litre</a:t>
            </a:r>
          </a:p>
        </p:txBody>
      </p:sp>
      <p:pic>
        <p:nvPicPr>
          <p:cNvPr id="84996" name="Picture 5" descr="http://www.bitiklabakalim.com/bitikla/images/1bardak-s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4235450"/>
            <a:ext cx="10795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Box 13"/>
          <p:cNvSpPr txBox="1">
            <a:spLocks noChangeArrowheads="1"/>
          </p:cNvSpPr>
          <p:nvPr/>
        </p:nvSpPr>
        <p:spPr bwMode="auto">
          <a:xfrm>
            <a:off x="5724525" y="4235450"/>
            <a:ext cx="3348038"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1 bardak süt</a:t>
            </a:r>
          </a:p>
          <a:p>
            <a:pPr eaLnBrk="1" hangingPunct="1">
              <a:defRPr/>
            </a:pPr>
            <a:r>
              <a:rPr lang="tr-TR" altLang="tr-TR" sz="3200" dirty="0" smtClean="0">
                <a:solidFill>
                  <a:srgbClr val="0070C0"/>
                </a:solidFill>
                <a:latin typeface="+mn-lt"/>
              </a:rPr>
              <a:t>= 255 litre</a:t>
            </a:r>
          </a:p>
        </p:txBody>
      </p:sp>
      <p:pic>
        <p:nvPicPr>
          <p:cNvPr id="258054" name="Picture 6"/>
          <p:cNvPicPr>
            <a:picLocks noChangeAspect="1" noChangeArrowheads="1"/>
          </p:cNvPicPr>
          <p:nvPr/>
        </p:nvPicPr>
        <p:blipFill>
          <a:blip r:embed="rId5" cstate="print"/>
          <a:srcRect/>
          <a:stretch>
            <a:fillRect/>
          </a:stretch>
        </p:blipFill>
        <p:spPr bwMode="auto">
          <a:xfrm>
            <a:off x="175188" y="4240395"/>
            <a:ext cx="1162072" cy="1112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1143" name="TextBox 15"/>
          <p:cNvSpPr txBox="1">
            <a:spLocks noChangeArrowheads="1"/>
          </p:cNvSpPr>
          <p:nvPr/>
        </p:nvSpPr>
        <p:spPr bwMode="auto">
          <a:xfrm>
            <a:off x="1295400" y="4168303"/>
            <a:ext cx="309562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1 t-</a:t>
            </a:r>
            <a:r>
              <a:rPr lang="tr-TR" altLang="tr-TR" sz="3200" dirty="0" err="1" smtClean="0">
                <a:solidFill>
                  <a:srgbClr val="0070C0"/>
                </a:solidFill>
                <a:latin typeface="+mn-lt"/>
              </a:rPr>
              <a:t>shirt</a:t>
            </a:r>
            <a:r>
              <a:rPr lang="tr-TR" altLang="tr-TR" sz="3200" dirty="0" smtClean="0">
                <a:solidFill>
                  <a:srgbClr val="0070C0"/>
                </a:solidFill>
                <a:latin typeface="+mn-lt"/>
              </a:rPr>
              <a:t>= 2700 litre</a:t>
            </a:r>
          </a:p>
        </p:txBody>
      </p:sp>
      <p:sp>
        <p:nvSpPr>
          <p:cNvPr id="91144" name="Rectangle 13"/>
          <p:cNvSpPr>
            <a:spLocks noChangeArrowheads="1"/>
          </p:cNvSpPr>
          <p:nvPr/>
        </p:nvSpPr>
        <p:spPr bwMode="auto">
          <a:xfrm>
            <a:off x="1275394" y="132158"/>
            <a:ext cx="6528710"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2400" b="1" dirty="0" smtClean="0">
                <a:solidFill>
                  <a:srgbClr val="0070C0"/>
                </a:solidFill>
                <a:latin typeface="Arial" charset="0"/>
                <a:ea typeface="Microsoft YaHei" pitchFamily="34" charset="-122"/>
              </a:rPr>
              <a:t>BAZI ÜRÜNLERİN SU AYAK İZİ DEĞERLERİ</a:t>
            </a:r>
            <a:endParaRPr lang="tr-TR" altLang="tr-TR" sz="2400" b="1" dirty="0">
              <a:solidFill>
                <a:srgbClr val="0070C0"/>
              </a:solidFill>
              <a:latin typeface="Arial" charset="0"/>
              <a:ea typeface="Microsoft YaHei" pitchFamily="34" charset="-122"/>
            </a:endParaRPr>
          </a:p>
        </p:txBody>
      </p:sp>
      <p:pic>
        <p:nvPicPr>
          <p:cNvPr id="8500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 y="1885950"/>
            <a:ext cx="10064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7" name="TextBox 17"/>
          <p:cNvSpPr txBox="1">
            <a:spLocks noChangeArrowheads="1"/>
          </p:cNvSpPr>
          <p:nvPr/>
        </p:nvSpPr>
        <p:spPr bwMode="auto">
          <a:xfrm>
            <a:off x="1244600" y="1914525"/>
            <a:ext cx="341947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cs typeface="Arial" panose="020B0604020202020204" pitchFamily="34" charset="0"/>
              </a:rPr>
              <a:t>1 fincan kahve</a:t>
            </a:r>
          </a:p>
          <a:p>
            <a:pPr eaLnBrk="1" hangingPunct="1">
              <a:defRPr/>
            </a:pPr>
            <a:r>
              <a:rPr lang="tr-TR" altLang="tr-TR" sz="3200" dirty="0">
                <a:solidFill>
                  <a:srgbClr val="0070C0"/>
                </a:solidFill>
                <a:latin typeface="+mn-lt"/>
              </a:rPr>
              <a:t>=</a:t>
            </a:r>
            <a:r>
              <a:rPr lang="tr-TR" altLang="tr-TR" sz="3200" dirty="0" smtClean="0">
                <a:solidFill>
                  <a:srgbClr val="0070C0"/>
                </a:solidFill>
                <a:latin typeface="+mn-lt"/>
              </a:rPr>
              <a:t> 140 litre</a:t>
            </a:r>
          </a:p>
        </p:txBody>
      </p:sp>
      <p:sp>
        <p:nvSpPr>
          <p:cNvPr id="12" name="TextBox 17"/>
          <p:cNvSpPr txBox="1">
            <a:spLocks noChangeArrowheads="1"/>
          </p:cNvSpPr>
          <p:nvPr/>
        </p:nvSpPr>
        <p:spPr bwMode="auto">
          <a:xfrm>
            <a:off x="1251743" y="2228416"/>
            <a:ext cx="341947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Kahve nereden geliyor?</a:t>
            </a:r>
          </a:p>
        </p:txBody>
      </p:sp>
      <p:sp>
        <p:nvSpPr>
          <p:cNvPr id="13" name="TextBox 11"/>
          <p:cNvSpPr txBox="1">
            <a:spLocks noChangeArrowheads="1"/>
          </p:cNvSpPr>
          <p:nvPr/>
        </p:nvSpPr>
        <p:spPr bwMode="auto">
          <a:xfrm>
            <a:off x="5747543" y="2326673"/>
            <a:ext cx="3152081"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Yağmur suyu mu sulama suyu mu?</a:t>
            </a:r>
          </a:p>
        </p:txBody>
      </p:sp>
      <p:sp>
        <p:nvSpPr>
          <p:cNvPr id="14" name="TextBox 15"/>
          <p:cNvSpPr txBox="1">
            <a:spLocks noChangeArrowheads="1"/>
          </p:cNvSpPr>
          <p:nvPr/>
        </p:nvSpPr>
        <p:spPr bwMode="auto">
          <a:xfrm>
            <a:off x="1275394" y="4537770"/>
            <a:ext cx="309562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Pamuk nereden geliyor?</a:t>
            </a:r>
          </a:p>
        </p:txBody>
      </p:sp>
      <p:sp>
        <p:nvSpPr>
          <p:cNvPr id="15" name="TextBox 13"/>
          <p:cNvSpPr txBox="1">
            <a:spLocks noChangeArrowheads="1"/>
          </p:cNvSpPr>
          <p:nvPr/>
        </p:nvSpPr>
        <p:spPr bwMode="auto">
          <a:xfrm>
            <a:off x="5701173" y="4672415"/>
            <a:ext cx="3348038"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Besi </a:t>
            </a:r>
            <a:r>
              <a:rPr lang="tr-TR" altLang="tr-TR" sz="3200" dirty="0" err="1" smtClean="0">
                <a:solidFill>
                  <a:srgbClr val="0070C0"/>
                </a:solidFill>
                <a:latin typeface="+mn-lt"/>
              </a:rPr>
              <a:t>çiftiği</a:t>
            </a:r>
            <a:r>
              <a:rPr lang="tr-TR" altLang="tr-TR" sz="3200" dirty="0" smtClean="0">
                <a:solidFill>
                  <a:srgbClr val="0070C0"/>
                </a:solidFill>
                <a:latin typeface="+mn-lt"/>
              </a:rPr>
              <a:t> mi mera mı?</a:t>
            </a:r>
          </a:p>
        </p:txBody>
      </p:sp>
    </p:spTree>
    <p:extLst>
      <p:ext uri="{BB962C8B-B14F-4D97-AF65-F5344CB8AC3E}">
        <p14:creationId xmlns:p14="http://schemas.microsoft.com/office/powerpoint/2010/main" val="45469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91147"/>
                                        </p:tgtEl>
                                      </p:cBhvr>
                                    </p:animEffect>
                                    <p:set>
                                      <p:cBhvr>
                                        <p:cTn id="7" dur="1" fill="hold">
                                          <p:stCondLst>
                                            <p:cond delay="499"/>
                                          </p:stCondLst>
                                        </p:cTn>
                                        <p:tgtEl>
                                          <p:spTgt spid="91147"/>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grpId="0" nodeType="clickEffect">
                                  <p:stCondLst>
                                    <p:cond delay="0"/>
                                  </p:stCondLst>
                                  <p:childTnLst>
                                    <p:animEffect transition="out" filter="barn(inVertical)">
                                      <p:cBhvr>
                                        <p:cTn id="14" dur="500"/>
                                        <p:tgtEl>
                                          <p:spTgt spid="91139"/>
                                        </p:tgtEl>
                                      </p:cBhvr>
                                    </p:animEffect>
                                    <p:set>
                                      <p:cBhvr>
                                        <p:cTn id="15" dur="1" fill="hold">
                                          <p:stCondLst>
                                            <p:cond delay="499"/>
                                          </p:stCondLst>
                                        </p:cTn>
                                        <p:tgtEl>
                                          <p:spTgt spid="91139"/>
                                        </p:tgtEl>
                                        <p:attrNameLst>
                                          <p:attrName>style.visibility</p:attrName>
                                        </p:attrNameLst>
                                      </p:cBhvr>
                                      <p:to>
                                        <p:strVal val="hidden"/>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xit" presetSubtype="21" fill="hold" grpId="0" nodeType="clickEffect">
                                  <p:stCondLst>
                                    <p:cond delay="0"/>
                                  </p:stCondLst>
                                  <p:childTnLst>
                                    <p:animEffect transition="out" filter="barn(inVertical)">
                                      <p:cBhvr>
                                        <p:cTn id="22" dur="500"/>
                                        <p:tgtEl>
                                          <p:spTgt spid="91143"/>
                                        </p:tgtEl>
                                      </p:cBhvr>
                                    </p:animEffect>
                                    <p:set>
                                      <p:cBhvr>
                                        <p:cTn id="23" dur="1" fill="hold">
                                          <p:stCondLst>
                                            <p:cond delay="499"/>
                                          </p:stCondLst>
                                        </p:cTn>
                                        <p:tgtEl>
                                          <p:spTgt spid="91143"/>
                                        </p:tgtEl>
                                        <p:attrNameLst>
                                          <p:attrName>style.visibility</p:attrName>
                                        </p:attrNameLst>
                                      </p:cBhvr>
                                      <p:to>
                                        <p:strVal val="hidden"/>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xit" presetSubtype="21" fill="hold" grpId="0" nodeType="clickEffect">
                                  <p:stCondLst>
                                    <p:cond delay="0"/>
                                  </p:stCondLst>
                                  <p:childTnLst>
                                    <p:animEffect transition="out" filter="barn(inVertical)">
                                      <p:cBhvr>
                                        <p:cTn id="30" dur="500"/>
                                        <p:tgtEl>
                                          <p:spTgt spid="91141"/>
                                        </p:tgtEl>
                                      </p:cBhvr>
                                    </p:animEffect>
                                    <p:set>
                                      <p:cBhvr>
                                        <p:cTn id="31" dur="1" fill="hold">
                                          <p:stCondLst>
                                            <p:cond delay="499"/>
                                          </p:stCondLst>
                                        </p:cTn>
                                        <p:tgtEl>
                                          <p:spTgt spid="91141"/>
                                        </p:tgtEl>
                                        <p:attrNameLst>
                                          <p:attrName>style.visibility</p:attrName>
                                        </p:attrNameLst>
                                      </p:cBhvr>
                                      <p:to>
                                        <p:strVal val="hidden"/>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1" grpId="0"/>
      <p:bldP spid="91143" grpId="0"/>
      <p:bldP spid="91147"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2153767" y="260648"/>
            <a:ext cx="6436196" cy="606425"/>
          </a:xfrm>
          <a:prstGeom prst="rect">
            <a:avLst/>
          </a:prstGeom>
        </p:spPr>
        <p:txBody>
          <a:bodyPr/>
          <a:lstStyle/>
          <a:p>
            <a:pPr>
              <a:defRPr/>
            </a:pPr>
            <a:r>
              <a:rPr lang="tr-TR" sz="2400" b="1" dirty="0" smtClean="0">
                <a:solidFill>
                  <a:srgbClr val="0070C0"/>
                </a:solidFill>
              </a:rPr>
              <a:t>SU AYAK İZİNİN BİLEŞENLERİ</a:t>
            </a:r>
            <a:endParaRPr lang="en-ZA" sz="2400" b="1" dirty="0">
              <a:solidFill>
                <a:srgbClr val="0070C0"/>
              </a:solidFill>
            </a:endParaRPr>
          </a:p>
        </p:txBody>
      </p:sp>
      <p:grpSp>
        <p:nvGrpSpPr>
          <p:cNvPr id="87043" name="Group 22"/>
          <p:cNvGrpSpPr>
            <a:grpSpLocks/>
          </p:cNvGrpSpPr>
          <p:nvPr/>
        </p:nvGrpSpPr>
        <p:grpSpPr bwMode="auto">
          <a:xfrm>
            <a:off x="831850" y="1628775"/>
            <a:ext cx="7758113" cy="4727575"/>
            <a:chOff x="179512" y="1119035"/>
            <a:chExt cx="7757912" cy="4726874"/>
          </a:xfrm>
        </p:grpSpPr>
        <p:sp>
          <p:nvSpPr>
            <p:cNvPr id="96260" name="Rectangle 3"/>
            <p:cNvSpPr>
              <a:spLocks noChangeArrowheads="1"/>
            </p:cNvSpPr>
            <p:nvPr/>
          </p:nvSpPr>
          <p:spPr bwMode="auto">
            <a:xfrm>
              <a:off x="179512" y="1346014"/>
              <a:ext cx="5146542" cy="103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1147763" algn="l"/>
                  <a:tab pos="1624013" algn="l"/>
                  <a:tab pos="6667500" algn="l"/>
                </a:tabLst>
                <a:defRPr>
                  <a:solidFill>
                    <a:schemeClr val="tx1"/>
                  </a:solidFill>
                  <a:latin typeface="Arial" pitchFamily="34" charset="0"/>
                  <a:ea typeface="ＭＳ Ｐゴシック" pitchFamily="34" charset="-128"/>
                </a:defRPr>
              </a:lvl1pPr>
              <a:lvl2pPr marL="742950" indent="-285750" eaLnBrk="0" hangingPunct="0">
                <a:tabLst>
                  <a:tab pos="1147763" algn="l"/>
                  <a:tab pos="1624013" algn="l"/>
                  <a:tab pos="6667500" algn="l"/>
                </a:tabLst>
                <a:defRPr>
                  <a:solidFill>
                    <a:schemeClr val="tx1"/>
                  </a:solidFill>
                  <a:latin typeface="Arial" pitchFamily="34" charset="0"/>
                  <a:ea typeface="ＭＳ Ｐゴシック" pitchFamily="34" charset="-128"/>
                </a:defRPr>
              </a:lvl2pPr>
              <a:lvl3pPr marL="1143000" indent="-228600" eaLnBrk="0" hangingPunct="0">
                <a:tabLst>
                  <a:tab pos="1147763" algn="l"/>
                  <a:tab pos="1624013" algn="l"/>
                  <a:tab pos="6667500" algn="l"/>
                </a:tabLst>
                <a:defRPr>
                  <a:solidFill>
                    <a:schemeClr val="tx1"/>
                  </a:solidFill>
                  <a:latin typeface="Arial" pitchFamily="34" charset="0"/>
                  <a:ea typeface="ＭＳ Ｐゴシック" pitchFamily="34" charset="-128"/>
                </a:defRPr>
              </a:lvl3pPr>
              <a:lvl4pPr marL="1600200" indent="-228600" eaLnBrk="0" hangingPunct="0">
                <a:tabLst>
                  <a:tab pos="1147763" algn="l"/>
                  <a:tab pos="1624013" algn="l"/>
                  <a:tab pos="6667500" algn="l"/>
                </a:tabLst>
                <a:defRPr>
                  <a:solidFill>
                    <a:schemeClr val="tx1"/>
                  </a:solidFill>
                  <a:latin typeface="Arial" pitchFamily="34" charset="0"/>
                  <a:ea typeface="ＭＳ Ｐゴシック" pitchFamily="34" charset="-128"/>
                </a:defRPr>
              </a:lvl4pPr>
              <a:lvl5pPr marL="2057400" indent="-228600" eaLnBrk="0" hangingPunct="0">
                <a:tabLst>
                  <a:tab pos="1147763" algn="l"/>
                  <a:tab pos="1624013" algn="l"/>
                  <a:tab pos="6667500" algn="l"/>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147763" algn="l"/>
                  <a:tab pos="1624013" algn="l"/>
                  <a:tab pos="6667500" algn="l"/>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147763" algn="l"/>
                  <a:tab pos="1624013" algn="l"/>
                  <a:tab pos="6667500" algn="l"/>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147763" algn="l"/>
                  <a:tab pos="1624013" algn="l"/>
                  <a:tab pos="6667500" algn="l"/>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147763" algn="l"/>
                  <a:tab pos="1624013" algn="l"/>
                  <a:tab pos="6667500" algn="l"/>
                </a:tabLst>
                <a:defRPr>
                  <a:solidFill>
                    <a:schemeClr val="tx1"/>
                  </a:solidFill>
                  <a:latin typeface="Arial" pitchFamily="34" charset="0"/>
                  <a:ea typeface="ＭＳ Ｐゴシック" pitchFamily="34" charset="-128"/>
                </a:defRPr>
              </a:lvl9pPr>
            </a:lstStyle>
            <a:p>
              <a:pPr eaLnBrk="1" hangingPunct="1">
                <a:spcBef>
                  <a:spcPct val="20000"/>
                </a:spcBef>
                <a:buClr>
                  <a:srgbClr val="CCFFFF"/>
                </a:buClr>
                <a:buSzPct val="80000"/>
                <a:buFont typeface="Monotype Sorts"/>
                <a:buNone/>
                <a:defRPr/>
              </a:pPr>
              <a:r>
                <a:rPr lang="tr-TR" altLang="tr-TR" sz="2200" dirty="0" smtClean="0">
                  <a:solidFill>
                    <a:srgbClr val="098934"/>
                  </a:solidFill>
                  <a:cs typeface="Arial" panose="020B0604020202020204" pitchFamily="34" charset="0"/>
                </a:rPr>
                <a:t>Yeşil Su Ayak İzi</a:t>
              </a:r>
              <a:r>
                <a:rPr lang="pt-BR" altLang="tr-TR" sz="2200" dirty="0" smtClean="0">
                  <a:solidFill>
                    <a:srgbClr val="098934"/>
                  </a:solidFill>
                  <a:cs typeface="Arial" panose="020B0604020202020204" pitchFamily="34" charset="0"/>
                </a:rPr>
                <a:t> – </a:t>
              </a:r>
              <a:r>
                <a:rPr lang="tr-TR" altLang="tr-TR" sz="2200" dirty="0" smtClean="0">
                  <a:solidFill>
                    <a:srgbClr val="098934"/>
                  </a:solidFill>
                  <a:cs typeface="Arial" panose="020B0604020202020204" pitchFamily="34" charset="0"/>
                </a:rPr>
                <a:t>bir ürün yetişirken yağmur suyu kaynaklı kullanılan su miktarı (bitki terlemesi dahil)</a:t>
              </a:r>
              <a:r>
                <a:rPr lang="tr-TR" altLang="tr-TR" sz="2200" dirty="0" smtClean="0">
                  <a:solidFill>
                    <a:schemeClr val="bg1"/>
                  </a:solidFill>
                  <a:cs typeface="Arial" panose="020B0604020202020204" pitchFamily="34" charset="0"/>
                </a:rPr>
                <a:t> </a:t>
              </a:r>
              <a:endParaRPr lang="en-GB" altLang="tr-TR" sz="2200" dirty="0" smtClean="0">
                <a:solidFill>
                  <a:schemeClr val="bg1"/>
                </a:solidFill>
                <a:cs typeface="Arial" panose="020B0604020202020204" pitchFamily="34" charset="0"/>
              </a:endParaRPr>
            </a:p>
          </p:txBody>
        </p:sp>
        <p:sp>
          <p:nvSpPr>
            <p:cNvPr id="25" name="Rectangle 3"/>
            <p:cNvSpPr>
              <a:spLocks noChangeArrowheads="1"/>
            </p:cNvSpPr>
            <p:nvPr/>
          </p:nvSpPr>
          <p:spPr bwMode="auto">
            <a:xfrm>
              <a:off x="181100" y="2817408"/>
              <a:ext cx="5146542" cy="103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spcBef>
                  <a:spcPct val="20000"/>
                </a:spcBef>
                <a:buClr>
                  <a:srgbClr val="CCFFFF"/>
                </a:buClr>
                <a:buSzPct val="80000"/>
                <a:buFont typeface="Monotype Sorts" pitchFamily="2" charset="2"/>
                <a:buNone/>
                <a:tabLst>
                  <a:tab pos="1147763" algn="l"/>
                  <a:tab pos="1624013" algn="l"/>
                  <a:tab pos="6667500" algn="l"/>
                </a:tabLst>
                <a:defRPr/>
              </a:pPr>
              <a:r>
                <a:rPr lang="tr-TR" sz="2200" dirty="0" smtClean="0">
                  <a:solidFill>
                    <a:srgbClr val="0070C0"/>
                  </a:solidFill>
                  <a:latin typeface="Arial" panose="020B0604020202020204" pitchFamily="34" charset="0"/>
                  <a:cs typeface="Arial" panose="020B0604020202020204" pitchFamily="34" charset="0"/>
                </a:rPr>
                <a:t>Mavi Su Ayak İzi</a:t>
              </a:r>
              <a:r>
                <a:rPr lang="pt-BR" sz="2200" dirty="0" smtClean="0">
                  <a:solidFill>
                    <a:srgbClr val="0070C0"/>
                  </a:solidFill>
                  <a:latin typeface="Arial" panose="020B0604020202020204" pitchFamily="34" charset="0"/>
                  <a:cs typeface="Arial" panose="020B0604020202020204" pitchFamily="34" charset="0"/>
                </a:rPr>
                <a:t> </a:t>
              </a:r>
              <a:r>
                <a:rPr lang="pt-BR" sz="2200" dirty="0">
                  <a:solidFill>
                    <a:srgbClr val="0070C0"/>
                  </a:solidFill>
                  <a:latin typeface="Arial" panose="020B0604020202020204" pitchFamily="34" charset="0"/>
                  <a:cs typeface="Arial" panose="020B0604020202020204" pitchFamily="34" charset="0"/>
                </a:rPr>
                <a:t>– </a:t>
              </a:r>
              <a:r>
                <a:rPr lang="tr-TR" sz="2200" dirty="0" smtClean="0">
                  <a:solidFill>
                    <a:srgbClr val="0070C0"/>
                  </a:solidFill>
                  <a:latin typeface="Arial" panose="020B0604020202020204" pitchFamily="34" charset="0"/>
                  <a:cs typeface="Arial" panose="020B0604020202020204" pitchFamily="34" charset="0"/>
                </a:rPr>
                <a:t>bir ürünün yetişmesi için kullanılan yüzey veya yer altı suyu miktarı toplamı (bitki terlemesi dahil)</a:t>
              </a:r>
              <a:endParaRPr lang="en-GB" sz="2200" dirty="0">
                <a:solidFill>
                  <a:srgbClr val="0070C0"/>
                </a:solidFill>
                <a:latin typeface="Arial" panose="020B0604020202020204" pitchFamily="34" charset="0"/>
                <a:cs typeface="Arial" panose="020B0604020202020204" pitchFamily="34" charset="0"/>
              </a:endParaRPr>
            </a:p>
          </p:txBody>
        </p:sp>
        <p:sp>
          <p:nvSpPr>
            <p:cNvPr id="26" name="Rectangle 3"/>
            <p:cNvSpPr>
              <a:spLocks noChangeArrowheads="1"/>
            </p:cNvSpPr>
            <p:nvPr/>
          </p:nvSpPr>
          <p:spPr bwMode="auto">
            <a:xfrm>
              <a:off x="182687" y="4509432"/>
              <a:ext cx="5144955" cy="103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spcBef>
                  <a:spcPct val="20000"/>
                </a:spcBef>
                <a:buClr>
                  <a:srgbClr val="CCFFFF"/>
                </a:buClr>
                <a:buSzPct val="80000"/>
                <a:buFont typeface="Monotype Sorts" pitchFamily="2" charset="2"/>
                <a:buNone/>
                <a:tabLst>
                  <a:tab pos="1147763" algn="l"/>
                  <a:tab pos="1624013" algn="l"/>
                  <a:tab pos="6667500" algn="l"/>
                </a:tabLst>
                <a:defRPr/>
              </a:pPr>
              <a:r>
                <a:rPr lang="tr-TR" sz="2200" dirty="0" smtClean="0">
                  <a:solidFill>
                    <a:schemeClr val="bg2">
                      <a:lumMod val="50000"/>
                    </a:schemeClr>
                  </a:solidFill>
                  <a:latin typeface="Arial" panose="020B0604020202020204" pitchFamily="34" charset="0"/>
                  <a:cs typeface="Arial" panose="020B0604020202020204" pitchFamily="34" charset="0"/>
                </a:rPr>
                <a:t>Gri Su Ayak İzi</a:t>
              </a:r>
              <a:r>
                <a:rPr lang="pt-BR" sz="2200" dirty="0" smtClean="0">
                  <a:solidFill>
                    <a:schemeClr val="bg2">
                      <a:lumMod val="50000"/>
                    </a:schemeClr>
                  </a:solidFill>
                  <a:latin typeface="Arial" panose="020B0604020202020204" pitchFamily="34" charset="0"/>
                  <a:cs typeface="Arial" panose="020B0604020202020204" pitchFamily="34" charset="0"/>
                </a:rPr>
                <a:t> –</a:t>
              </a:r>
              <a:r>
                <a:rPr lang="tr-TR" sz="2200" dirty="0" smtClean="0">
                  <a:solidFill>
                    <a:schemeClr val="bg2">
                      <a:lumMod val="50000"/>
                    </a:schemeClr>
                  </a:solidFill>
                  <a:latin typeface="Arial" panose="020B0604020202020204" pitchFamily="34" charset="0"/>
                  <a:cs typeface="Arial" panose="020B0604020202020204" pitchFamily="34" charset="0"/>
                </a:rPr>
                <a:t>atık su deşarjından gelen kirliliğin seyreltilmesi için </a:t>
              </a:r>
              <a:r>
                <a:rPr lang="pt-BR" sz="2200" dirty="0" smtClean="0">
                  <a:solidFill>
                    <a:schemeClr val="bg2">
                      <a:lumMod val="50000"/>
                    </a:schemeClr>
                  </a:solidFill>
                  <a:latin typeface="Arial" panose="020B0604020202020204" pitchFamily="34" charset="0"/>
                  <a:cs typeface="Arial" panose="020B0604020202020204" pitchFamily="34" charset="0"/>
                </a:rPr>
                <a:t> </a:t>
              </a:r>
              <a:r>
                <a:rPr lang="tr-TR" sz="2200" dirty="0" smtClean="0">
                  <a:solidFill>
                    <a:schemeClr val="bg2">
                      <a:lumMod val="50000"/>
                    </a:schemeClr>
                  </a:solidFill>
                  <a:latin typeface="Arial" panose="020B0604020202020204" pitchFamily="34" charset="0"/>
                  <a:cs typeface="Arial" panose="020B0604020202020204" pitchFamily="34" charset="0"/>
                </a:rPr>
                <a:t>gerekli su miktarı toplamı</a:t>
              </a:r>
              <a:endParaRPr lang="en-GB" sz="2200" dirty="0">
                <a:solidFill>
                  <a:schemeClr val="bg1"/>
                </a:solidFill>
                <a:latin typeface="Arial" panose="020B0604020202020204" pitchFamily="34" charset="0"/>
                <a:cs typeface="Arial" panose="020B0604020202020204" pitchFamily="34" charset="0"/>
              </a:endParaRPr>
            </a:p>
          </p:txBody>
        </p:sp>
        <p:pic>
          <p:nvPicPr>
            <p:cNvPr id="870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485" y="2691245"/>
              <a:ext cx="2279939" cy="16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485" y="4339507"/>
              <a:ext cx="2279939" cy="150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119035"/>
              <a:ext cx="2285304" cy="154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7233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373063"/>
            <a:ext cx="6526485" cy="434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a:solidFill>
                  <a:srgbClr val="0070C0"/>
                </a:solidFill>
              </a:rPr>
              <a:t>SU AYAKİZİ </a:t>
            </a:r>
            <a:r>
              <a:rPr lang="tr-TR" sz="2400" b="1" dirty="0" smtClean="0">
                <a:solidFill>
                  <a:srgbClr val="0070C0"/>
                </a:solidFill>
              </a:rPr>
              <a:t>SU METODOLOJİSİ</a:t>
            </a:r>
            <a:endParaRPr lang="tr-TR" sz="2400" b="1" dirty="0">
              <a:solidFill>
                <a:srgbClr val="0070C0"/>
              </a:solidFill>
            </a:endParaRPr>
          </a:p>
        </p:txBody>
      </p:sp>
      <p:graphicFrame>
        <p:nvGraphicFramePr>
          <p:cNvPr id="2" name="Diyagram 1"/>
          <p:cNvGraphicFramePr/>
          <p:nvPr>
            <p:extLst>
              <p:ext uri="{D42A27DB-BD31-4B8C-83A1-F6EECF244321}">
                <p14:modId xmlns:p14="http://schemas.microsoft.com/office/powerpoint/2010/main" val="3890796752"/>
              </p:ext>
            </p:extLst>
          </p:nvPr>
        </p:nvGraphicFramePr>
        <p:xfrm>
          <a:off x="539552" y="1196752"/>
          <a:ext cx="79208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906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116632"/>
            <a:ext cx="6572250" cy="7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smtClean="0">
                <a:solidFill>
                  <a:srgbClr val="0070C0"/>
                </a:solidFill>
              </a:rPr>
              <a:t>BİR ULUSUN SU AYAKİZİ VE SANAL SU HESABI</a:t>
            </a:r>
            <a:endParaRPr lang="tr-TR" sz="2400" b="1" dirty="0">
              <a:solidFill>
                <a:srgbClr val="0070C0"/>
              </a:solidFill>
            </a:endParaRPr>
          </a:p>
        </p:txBody>
      </p:sp>
      <p:graphicFrame>
        <p:nvGraphicFramePr>
          <p:cNvPr id="5" name="Diyagram 4"/>
          <p:cNvGraphicFramePr/>
          <p:nvPr>
            <p:extLst>
              <p:ext uri="{D42A27DB-BD31-4B8C-83A1-F6EECF244321}">
                <p14:modId xmlns:p14="http://schemas.microsoft.com/office/powerpoint/2010/main" val="1082562407"/>
              </p:ext>
            </p:extLst>
          </p:nvPr>
        </p:nvGraphicFramePr>
        <p:xfrm>
          <a:off x="2987824" y="1412776"/>
          <a:ext cx="2808312"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791580" y="3933056"/>
            <a:ext cx="7560840" cy="2697277"/>
          </a:xfrm>
          <a:prstGeom prst="rect">
            <a:avLst/>
          </a:prstGeom>
          <a:noFill/>
        </p:spPr>
        <p:txBody>
          <a:bodyPr wrap="square" rtlCol="0">
            <a:spAutoFit/>
          </a:bodyPr>
          <a:lstStyle/>
          <a:p>
            <a:pPr marL="342900" indent="-342900" algn="just">
              <a:buFont typeface="Arial" pitchFamily="34" charset="0"/>
              <a:buChar char="•"/>
            </a:pPr>
            <a:r>
              <a:rPr lang="tr-TR" dirty="0" smtClean="0">
                <a:solidFill>
                  <a:srgbClr val="0000FF"/>
                </a:solidFill>
              </a:rPr>
              <a:t>Ulusal Su Ayak İzi, o ülke içerisinde </a:t>
            </a:r>
            <a:r>
              <a:rPr lang="tr-TR" dirty="0" smtClean="0">
                <a:solidFill>
                  <a:srgbClr val="990033"/>
                </a:solidFill>
              </a:rPr>
              <a:t>tüketilen tüm mal ve hizmetlerin üretimi için kullanılan toplam tatlı su </a:t>
            </a:r>
            <a:r>
              <a:rPr lang="tr-TR" dirty="0" smtClean="0">
                <a:solidFill>
                  <a:srgbClr val="0000FF"/>
                </a:solidFill>
              </a:rPr>
              <a:t>miktarıdır. </a:t>
            </a:r>
          </a:p>
          <a:p>
            <a:pPr marL="342900" indent="-342900" algn="just">
              <a:buFont typeface="Arial" pitchFamily="34" charset="0"/>
              <a:buChar char="•"/>
            </a:pPr>
            <a:endParaRPr lang="tr-TR" dirty="0">
              <a:solidFill>
                <a:srgbClr val="0000FF"/>
              </a:solidFill>
            </a:endParaRPr>
          </a:p>
          <a:p>
            <a:pPr marL="342900" indent="-342900" algn="just">
              <a:buFont typeface="Arial" pitchFamily="34" charset="0"/>
              <a:buChar char="•"/>
            </a:pPr>
            <a:r>
              <a:rPr lang="tr-TR" dirty="0" smtClean="0">
                <a:solidFill>
                  <a:srgbClr val="0000FF"/>
                </a:solidFill>
              </a:rPr>
              <a:t>Bu hesaplama, aynı zamanda uluslararası ticarete konu olan tüm mal ve hizmetlerle birlikte ticareti yapılan sanal su miktarını da ortaya koyar. </a:t>
            </a:r>
          </a:p>
          <a:p>
            <a:pPr marL="342900" indent="-342900" algn="just">
              <a:buFont typeface="Arial" pitchFamily="34" charset="0"/>
              <a:buChar char="•"/>
            </a:pPr>
            <a:endParaRPr lang="tr-TR" dirty="0">
              <a:solidFill>
                <a:srgbClr val="0000FF"/>
              </a:solidFill>
            </a:endParaRPr>
          </a:p>
          <a:p>
            <a:pPr marL="342900" indent="-342900" algn="just">
              <a:buFont typeface="Arial" pitchFamily="34" charset="0"/>
              <a:buChar char="•"/>
            </a:pPr>
            <a:r>
              <a:rPr lang="tr-TR" dirty="0">
                <a:solidFill>
                  <a:srgbClr val="0000FF"/>
                </a:solidFill>
              </a:rPr>
              <a:t>Sanal </a:t>
            </a:r>
            <a:r>
              <a:rPr lang="tr-TR" dirty="0" smtClean="0">
                <a:solidFill>
                  <a:srgbClr val="0000FF"/>
                </a:solidFill>
              </a:rPr>
              <a:t>Su açısından bakıldığında, eğer </a:t>
            </a:r>
            <a:r>
              <a:rPr lang="tr-TR" dirty="0">
                <a:solidFill>
                  <a:srgbClr val="0000FF"/>
                </a:solidFill>
              </a:rPr>
              <a:t>bir ülke bir ürünü ihraç veya ithal ediyorsa, suyun sanal olarak ticaretinden bahsedilmektedir. </a:t>
            </a:r>
            <a:endParaRPr lang="tr-TR" dirty="0" smtClean="0">
              <a:solidFill>
                <a:srgbClr val="0000FF"/>
              </a:solidFill>
            </a:endParaRPr>
          </a:p>
          <a:p>
            <a:pPr algn="just"/>
            <a:endParaRPr lang="tr-TR" sz="2000" b="1" dirty="0">
              <a:solidFill>
                <a:srgbClr val="0000FF"/>
              </a:solidFill>
            </a:endParaRPr>
          </a:p>
        </p:txBody>
      </p:sp>
    </p:spTree>
    <p:extLst>
      <p:ext uri="{BB962C8B-B14F-4D97-AF65-F5344CB8AC3E}">
        <p14:creationId xmlns:p14="http://schemas.microsoft.com/office/powerpoint/2010/main" val="1555906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85875" y="148269"/>
            <a:ext cx="6572250" cy="7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smtClean="0">
                <a:solidFill>
                  <a:srgbClr val="0070C0"/>
                </a:solidFill>
              </a:rPr>
              <a:t>BİR ULUSUN SU AYAKİZİ VE SANAL SU HESABI</a:t>
            </a:r>
            <a:endParaRPr lang="tr-TR" sz="2400" b="1" dirty="0">
              <a:solidFill>
                <a:srgbClr val="0070C0"/>
              </a:solidFill>
            </a:endParaRPr>
          </a:p>
        </p:txBody>
      </p:sp>
      <p:sp>
        <p:nvSpPr>
          <p:cNvPr id="5"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800" b="0" i="0" u="none" strike="noStrike" cap="none" normalizeH="0" baseline="0" smtClean="0">
              <a:ln>
                <a:noFill/>
              </a:ln>
              <a:solidFill>
                <a:schemeClr val="tx1"/>
              </a:solidFill>
              <a:effectLst/>
              <a:latin typeface="Arial" pitchFamily="34" charset="0"/>
              <a:ea typeface="Microsoft YaHei" pitchFamily="34" charset="-122"/>
            </a:endParaRPr>
          </a:p>
        </p:txBody>
      </p:sp>
      <p:grpSp>
        <p:nvGrpSpPr>
          <p:cNvPr id="6" name="Group 1"/>
          <p:cNvGrpSpPr>
            <a:grpSpLocks/>
          </p:cNvGrpSpPr>
          <p:nvPr/>
        </p:nvGrpSpPr>
        <p:grpSpPr bwMode="auto">
          <a:xfrm>
            <a:off x="323529" y="1235062"/>
            <a:ext cx="8352928" cy="5434298"/>
            <a:chOff x="939" y="5135"/>
            <a:chExt cx="9956" cy="5556"/>
          </a:xfrm>
        </p:grpSpPr>
        <p:grpSp>
          <p:nvGrpSpPr>
            <p:cNvPr id="7" name="Group 11"/>
            <p:cNvGrpSpPr>
              <a:grpSpLocks/>
            </p:cNvGrpSpPr>
            <p:nvPr/>
          </p:nvGrpSpPr>
          <p:grpSpPr bwMode="auto">
            <a:xfrm>
              <a:off x="939" y="5135"/>
              <a:ext cx="3183" cy="5556"/>
              <a:chOff x="939" y="5203"/>
              <a:chExt cx="3183" cy="5733"/>
            </a:xfrm>
          </p:grpSpPr>
          <p:sp>
            <p:nvSpPr>
              <p:cNvPr id="17" name="AutoShape 14"/>
              <p:cNvSpPr>
                <a:spLocks noChangeArrowheads="1"/>
              </p:cNvSpPr>
              <p:nvPr/>
            </p:nvSpPr>
            <p:spPr bwMode="auto">
              <a:xfrm>
                <a:off x="939" y="7146"/>
                <a:ext cx="3183" cy="1834"/>
              </a:xfrm>
              <a:prstGeom prst="roundRect">
                <a:avLst>
                  <a:gd name="adj" fmla="val 16667"/>
                </a:avLst>
              </a:prstGeom>
              <a:blipFill>
                <a:blip r:embed="rId3"/>
                <a:tile tx="0" ty="0" sx="100000" sy="100000" flip="none" algn="tl"/>
              </a:blip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Dolaylı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Kullanımı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449263"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Ülke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içerisinde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tüketilen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ürünleri</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üretmek</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için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gerekli</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su</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miktarı</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a typeface="Microsoft YaHei" pitchFamily="34" charset="-122"/>
                </a:endParaRPr>
              </a:p>
            </p:txBody>
          </p:sp>
          <p:sp>
            <p:nvSpPr>
              <p:cNvPr id="18" name="AutoShape 13"/>
              <p:cNvSpPr>
                <a:spLocks noChangeArrowheads="1"/>
              </p:cNvSpPr>
              <p:nvPr/>
            </p:nvSpPr>
            <p:spPr bwMode="auto">
              <a:xfrm>
                <a:off x="939" y="9102"/>
                <a:ext cx="3183" cy="1834"/>
              </a:xfrm>
              <a:prstGeom prst="roundRect">
                <a:avLst>
                  <a:gd name="adj" fmla="val 16667"/>
                </a:avLst>
              </a:prstGeom>
              <a:blipFill>
                <a:blip r:embed="rId3"/>
                <a:tile tx="0" ty="0" sx="100000" sy="100000" flip="none" algn="tl"/>
              </a:blip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Dolaylı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Kullanımı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449263"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Ülke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içerisinde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tüketilen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ithal</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ürünlerin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üretimi</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için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başka</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ülkelerde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kullanılan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su</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miktarı</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
            <p:nvSpPr>
              <p:cNvPr id="19" name="AutoShape 12"/>
              <p:cNvSpPr>
                <a:spLocks noChangeArrowheads="1"/>
              </p:cNvSpPr>
              <p:nvPr/>
            </p:nvSpPr>
            <p:spPr bwMode="auto">
              <a:xfrm>
                <a:off x="939" y="5203"/>
                <a:ext cx="3183" cy="1834"/>
              </a:xfrm>
              <a:prstGeom prst="roundRect">
                <a:avLst>
                  <a:gd name="adj" fmla="val 16667"/>
                </a:avLst>
              </a:prstGeom>
              <a:blipFill>
                <a:blip r:embed="rId3"/>
                <a:tile tx="0" ty="0" sx="100000" sy="100000" flip="none" algn="tl"/>
              </a:blip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Doğrudan</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Kullanımı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449263"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Bireyler</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tarafından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yeme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içme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ve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temizlik</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gibi</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faaliyetler</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için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kullanılan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su</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miktarı</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a typeface="Microsoft YaHei" pitchFamily="34" charset="-122"/>
                </a:endParaRPr>
              </a:p>
            </p:txBody>
          </p:sp>
        </p:grpSp>
        <p:grpSp>
          <p:nvGrpSpPr>
            <p:cNvPr id="8" name="Group 2"/>
            <p:cNvGrpSpPr>
              <a:grpSpLocks/>
            </p:cNvGrpSpPr>
            <p:nvPr/>
          </p:nvGrpSpPr>
          <p:grpSpPr bwMode="auto">
            <a:xfrm>
              <a:off x="4254" y="5853"/>
              <a:ext cx="6641" cy="4220"/>
              <a:chOff x="4254" y="5853"/>
              <a:chExt cx="6641" cy="4220"/>
            </a:xfrm>
          </p:grpSpPr>
          <p:sp>
            <p:nvSpPr>
              <p:cNvPr id="9" name="AutoShape 10"/>
              <p:cNvSpPr>
                <a:spLocks/>
              </p:cNvSpPr>
              <p:nvPr/>
            </p:nvSpPr>
            <p:spPr bwMode="auto">
              <a:xfrm>
                <a:off x="4279" y="5853"/>
                <a:ext cx="143" cy="2445"/>
              </a:xfrm>
              <a:prstGeom prst="rightBracket">
                <a:avLst>
                  <a:gd name="adj" fmla="val 142483"/>
                </a:avLst>
              </a:prstGeom>
              <a:noFill/>
              <a:ln w="19050">
                <a:solidFill>
                  <a:srgbClr val="365F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9"/>
              <p:cNvSpPr>
                <a:spLocks noChangeShapeType="1"/>
              </p:cNvSpPr>
              <p:nvPr/>
            </p:nvSpPr>
            <p:spPr bwMode="auto">
              <a:xfrm>
                <a:off x="4422" y="6968"/>
                <a:ext cx="333" cy="0"/>
              </a:xfrm>
              <a:prstGeom prst="straightConnector1">
                <a:avLst/>
              </a:prstGeom>
              <a:noFill/>
              <a:ln w="19050">
                <a:solidFill>
                  <a:srgbClr val="365F9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8"/>
              <p:cNvSpPr>
                <a:spLocks noChangeShapeType="1"/>
              </p:cNvSpPr>
              <p:nvPr/>
            </p:nvSpPr>
            <p:spPr bwMode="auto">
              <a:xfrm>
                <a:off x="4254" y="9795"/>
                <a:ext cx="408" cy="0"/>
              </a:xfrm>
              <a:prstGeom prst="straightConnector1">
                <a:avLst/>
              </a:prstGeom>
              <a:noFill/>
              <a:ln w="19050">
                <a:solidFill>
                  <a:srgbClr val="365F9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7"/>
              <p:cNvSpPr>
                <a:spLocks noChangeArrowheads="1"/>
              </p:cNvSpPr>
              <p:nvPr/>
            </p:nvSpPr>
            <p:spPr bwMode="auto">
              <a:xfrm>
                <a:off x="4788" y="6685"/>
                <a:ext cx="2764" cy="542"/>
              </a:xfrm>
              <a:prstGeom prst="roundRect">
                <a:avLst>
                  <a:gd name="adj" fmla="val 16667"/>
                </a:avLst>
              </a:prstGeom>
              <a:solidFill>
                <a:schemeClr val="accent1">
                  <a:lumMod val="20000"/>
                  <a:lumOff val="80000"/>
                </a:schemeClr>
              </a:solid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Ayak</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İzi</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
            <p:nvSpPr>
              <p:cNvPr id="13" name="AutoShape 6"/>
              <p:cNvSpPr>
                <a:spLocks noChangeArrowheads="1"/>
              </p:cNvSpPr>
              <p:nvPr/>
            </p:nvSpPr>
            <p:spPr bwMode="auto">
              <a:xfrm>
                <a:off x="4662" y="9531"/>
                <a:ext cx="2890" cy="542"/>
              </a:xfrm>
              <a:prstGeom prst="roundRect">
                <a:avLst>
                  <a:gd name="adj" fmla="val 16667"/>
                </a:avLst>
              </a:prstGeom>
              <a:solidFill>
                <a:schemeClr val="accent1">
                  <a:lumMod val="20000"/>
                  <a:lumOff val="80000"/>
                </a:schemeClr>
              </a:solid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lvl="0" algn="ctr" eaLnBrk="0"/>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Dış</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Su</a:t>
                </a:r>
                <a:r>
                  <a:rPr lang="tr-TR" sz="1600" b="1" dirty="0" smtClean="0">
                    <a:latin typeface="Arial" panose="020B0604020202020204" pitchFamily="34" charset="0"/>
                    <a:cs typeface="Arial" panose="020B0604020202020204" pitchFamily="34" charset="0"/>
                  </a:rPr>
                  <a:t> </a:t>
                </a:r>
                <a:r>
                  <a:rPr lang="en-GB" sz="1600" b="1" dirty="0" err="1" smtClean="0">
                    <a:latin typeface="Arial" panose="020B0604020202020204" pitchFamily="34" charset="0"/>
                    <a:cs typeface="Arial" panose="020B0604020202020204" pitchFamily="34" charset="0"/>
                  </a:rPr>
                  <a:t>Ayak</a:t>
                </a:r>
                <a:r>
                  <a:rPr lang="en-GB" sz="1600" b="1" dirty="0" smtClean="0">
                    <a:latin typeface="Arial" panose="020B0604020202020204" pitchFamily="34" charset="0"/>
                    <a:cs typeface="Arial" panose="020B0604020202020204" pitchFamily="34" charset="0"/>
                  </a:rPr>
                  <a:t>  </a:t>
                </a:r>
                <a:r>
                  <a:rPr lang="en-GB" sz="1600" b="1" dirty="0" err="1">
                    <a:latin typeface="Arial" panose="020B0604020202020204" pitchFamily="34" charset="0"/>
                    <a:cs typeface="Arial" panose="020B0604020202020204" pitchFamily="34" charset="0"/>
                  </a:rPr>
                  <a:t>İzi</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
            <p:nvSpPr>
              <p:cNvPr id="14" name="AutoShape 5"/>
              <p:cNvSpPr>
                <a:spLocks/>
              </p:cNvSpPr>
              <p:nvPr/>
            </p:nvSpPr>
            <p:spPr bwMode="auto">
              <a:xfrm>
                <a:off x="7655" y="6898"/>
                <a:ext cx="143" cy="2897"/>
              </a:xfrm>
              <a:prstGeom prst="rightBracket">
                <a:avLst>
                  <a:gd name="adj" fmla="val 168823"/>
                </a:avLst>
              </a:prstGeom>
              <a:noFill/>
              <a:ln w="19050">
                <a:solidFill>
                  <a:srgbClr val="365F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4"/>
              <p:cNvSpPr>
                <a:spLocks noChangeShapeType="1"/>
              </p:cNvSpPr>
              <p:nvPr/>
            </p:nvSpPr>
            <p:spPr bwMode="auto">
              <a:xfrm>
                <a:off x="7798" y="8192"/>
                <a:ext cx="333" cy="0"/>
              </a:xfrm>
              <a:prstGeom prst="straightConnector1">
                <a:avLst/>
              </a:prstGeom>
              <a:noFill/>
              <a:ln w="19050">
                <a:solidFill>
                  <a:srgbClr val="365F9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3"/>
              <p:cNvSpPr>
                <a:spLocks noChangeArrowheads="1"/>
              </p:cNvSpPr>
              <p:nvPr/>
            </p:nvSpPr>
            <p:spPr bwMode="auto">
              <a:xfrm>
                <a:off x="8131" y="7663"/>
                <a:ext cx="2764" cy="1020"/>
              </a:xfrm>
              <a:prstGeom prst="roundRect">
                <a:avLst>
                  <a:gd name="adj" fmla="val 16667"/>
                </a:avLst>
              </a:prstGeom>
              <a:solidFill>
                <a:schemeClr val="bg2">
                  <a:lumMod val="40000"/>
                  <a:lumOff val="60000"/>
                </a:schemeClr>
              </a:solid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Ulusal</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Ayak</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İzi</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grpSp>
      </p:grpSp>
      <p:sp>
        <p:nvSpPr>
          <p:cNvPr id="20"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800" b="0" i="0" u="none" strike="noStrike" cap="none" normalizeH="0" baseline="0" smtClean="0">
              <a:ln>
                <a:noFill/>
              </a:ln>
              <a:solidFill>
                <a:schemeClr val="tx1"/>
              </a:solidFill>
              <a:effectLst/>
              <a:latin typeface="Arial" pitchFamily="34" charset="0"/>
              <a:ea typeface="Microsoft YaHei" pitchFamily="34" charset="-122"/>
            </a:endParaRPr>
          </a:p>
        </p:txBody>
      </p:sp>
    </p:spTree>
    <p:extLst>
      <p:ext uri="{BB962C8B-B14F-4D97-AF65-F5344CB8AC3E}">
        <p14:creationId xmlns:p14="http://schemas.microsoft.com/office/powerpoint/2010/main" val="782743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88640"/>
            <a:ext cx="6408712" cy="664797"/>
          </a:xfrm>
          <a:prstGeom prst="rect">
            <a:avLst/>
          </a:prstGeom>
        </p:spPr>
        <p:txBody>
          <a:bodyPr wrap="square">
            <a:spAutoFit/>
          </a:bodyPr>
          <a:lstStyle/>
          <a:p>
            <a:pPr algn="ctr"/>
            <a:r>
              <a:rPr lang="tr-TR" sz="2000" b="1" dirty="0" smtClean="0">
                <a:solidFill>
                  <a:srgbClr val="0070C0"/>
                </a:solidFill>
              </a:rPr>
              <a:t>SU YÖNETİMİ GENEL MÜDÜRLÜĞÜ TARAFINDAN YÜRÜTÜLEN ÇALIŞMALAR </a:t>
            </a:r>
            <a:endParaRPr lang="tr-TR" sz="2000" dirty="0"/>
          </a:p>
        </p:txBody>
      </p:sp>
      <p:sp>
        <p:nvSpPr>
          <p:cNvPr id="4" name="Metin kutusu 3"/>
          <p:cNvSpPr txBox="1"/>
          <p:nvPr/>
        </p:nvSpPr>
        <p:spPr>
          <a:xfrm>
            <a:off x="755576" y="1340768"/>
            <a:ext cx="7488832" cy="607602"/>
          </a:xfrm>
          <a:prstGeom prst="rect">
            <a:avLst/>
          </a:prstGeom>
          <a:noFill/>
        </p:spPr>
        <p:txBody>
          <a:bodyPr wrap="square" rtlCol="0">
            <a:spAutoFit/>
          </a:bodyPr>
          <a:lstStyle/>
          <a:p>
            <a:pPr>
              <a:buClr>
                <a:srgbClr val="990033"/>
              </a:buClr>
            </a:pPr>
            <a:r>
              <a:rPr lang="tr-TR" b="1" u="sng" dirty="0" smtClean="0">
                <a:solidFill>
                  <a:srgbClr val="C00000"/>
                </a:solidFill>
              </a:rPr>
              <a:t>TÜRKİYE’NİN SU AYAK İZİ PROJESİ</a:t>
            </a:r>
          </a:p>
          <a:p>
            <a:endParaRPr lang="tr-TR" b="1" dirty="0">
              <a:solidFill>
                <a:srgbClr val="0000FF"/>
              </a:solidFill>
            </a:endParaRPr>
          </a:p>
        </p:txBody>
      </p:sp>
      <p:sp>
        <p:nvSpPr>
          <p:cNvPr id="3" name="Metin kutusu 2"/>
          <p:cNvSpPr txBox="1"/>
          <p:nvPr/>
        </p:nvSpPr>
        <p:spPr>
          <a:xfrm>
            <a:off x="755576" y="1948370"/>
            <a:ext cx="7344816" cy="2153410"/>
          </a:xfrm>
          <a:prstGeom prst="rect">
            <a:avLst/>
          </a:prstGeom>
          <a:noFill/>
        </p:spPr>
        <p:txBody>
          <a:bodyPr wrap="square" rtlCol="0">
            <a:spAutoFit/>
          </a:bodyPr>
          <a:lstStyle/>
          <a:p>
            <a:pPr algn="just"/>
            <a:r>
              <a:rPr lang="tr-TR" dirty="0" smtClean="0">
                <a:solidFill>
                  <a:schemeClr val="accent2"/>
                </a:solidFill>
              </a:rPr>
              <a:t>Küresel düzeyde bugüne kadar İngiltere, İsviçre, Belçika için Ulusal Su Ayak İzi Raporlarını hazırlamıştır. Bununla birlikte, </a:t>
            </a:r>
            <a:r>
              <a:rPr lang="tr-TR" dirty="0" err="1" smtClean="0">
                <a:solidFill>
                  <a:schemeClr val="accent2"/>
                </a:solidFill>
              </a:rPr>
              <a:t>Water</a:t>
            </a:r>
            <a:r>
              <a:rPr lang="tr-TR" dirty="0" smtClean="0">
                <a:solidFill>
                  <a:schemeClr val="accent2"/>
                </a:solidFill>
              </a:rPr>
              <a:t> </a:t>
            </a:r>
            <a:r>
              <a:rPr lang="tr-TR" dirty="0" err="1" smtClean="0">
                <a:solidFill>
                  <a:schemeClr val="accent2"/>
                </a:solidFill>
              </a:rPr>
              <a:t>Footprint</a:t>
            </a:r>
            <a:r>
              <a:rPr lang="tr-TR" dirty="0" smtClean="0">
                <a:solidFill>
                  <a:schemeClr val="accent2"/>
                </a:solidFill>
              </a:rPr>
              <a:t> Network tarafından çeşitli seviyelerde su ayak izi analizleri gerçekleştirilmiştir.</a:t>
            </a:r>
          </a:p>
          <a:p>
            <a:pPr algn="just"/>
            <a:endParaRPr lang="tr-TR" dirty="0">
              <a:solidFill>
                <a:schemeClr val="accent2"/>
              </a:solidFill>
            </a:endParaRPr>
          </a:p>
          <a:p>
            <a:pPr algn="just"/>
            <a:r>
              <a:rPr lang="tr-TR" dirty="0" smtClean="0">
                <a:solidFill>
                  <a:schemeClr val="accent2"/>
                </a:solidFill>
              </a:rPr>
              <a:t>Su Yönetimi Genel Müdürlüğü, WWF Türkiye ve </a:t>
            </a:r>
            <a:r>
              <a:rPr lang="tr-TR" dirty="0" err="1" smtClean="0">
                <a:solidFill>
                  <a:schemeClr val="accent2"/>
                </a:solidFill>
              </a:rPr>
              <a:t>Unilever</a:t>
            </a:r>
            <a:r>
              <a:rPr lang="tr-TR" dirty="0" smtClean="0">
                <a:solidFill>
                  <a:schemeClr val="accent2"/>
                </a:solidFill>
              </a:rPr>
              <a:t> işbirliği çerçevesinde gerçekleştirilen projeye ait rapor basılarak internette de yayımlanmıştır. </a:t>
            </a:r>
            <a:endParaRPr lang="tr-TR" dirty="0">
              <a:solidFill>
                <a:schemeClr val="accent2"/>
              </a:solidFill>
            </a:endParaRPr>
          </a:p>
        </p:txBody>
      </p:sp>
      <p:pic>
        <p:nvPicPr>
          <p:cNvPr id="115714" name="Picture 2" descr="http://suyonetimi.ormansu.gov.tr/Libraries/ResimliHaber/Resim1_51.sflb.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581128"/>
            <a:ext cx="2753850" cy="20721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57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120" y="4581127"/>
            <a:ext cx="2756738" cy="20721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00B8FF"/>
                </a:solidFill>
              </a14:hiddenFill>
            </a:ext>
          </a:extLst>
        </p:spPr>
      </p:pic>
    </p:spTree>
    <p:extLst>
      <p:ext uri="{BB962C8B-B14F-4D97-AF65-F5344CB8AC3E}">
        <p14:creationId xmlns:p14="http://schemas.microsoft.com/office/powerpoint/2010/main" val="1445044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636200"/>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a:t>
            </a:r>
            <a:endParaRPr lang="tr-TR" sz="2000" b="1" dirty="0">
              <a:solidFill>
                <a:srgbClr val="0070C0"/>
              </a:solidFill>
            </a:endParaRPr>
          </a:p>
          <a:p>
            <a:endParaRPr lang="tr-TR" b="1" dirty="0">
              <a:solidFill>
                <a:srgbClr val="0000FF"/>
              </a:solidFill>
            </a:endParaRPr>
          </a:p>
        </p:txBody>
      </p:sp>
      <p:sp>
        <p:nvSpPr>
          <p:cNvPr id="2" name="Text Box 2"/>
          <p:cNvSpPr txBox="1">
            <a:spLocks noChangeArrowheads="1"/>
          </p:cNvSpPr>
          <p:nvPr/>
        </p:nvSpPr>
        <p:spPr bwMode="auto">
          <a:xfrm>
            <a:off x="646393" y="1268760"/>
            <a:ext cx="7042100" cy="550279"/>
          </a:xfrm>
          <a:prstGeom prst="rect">
            <a:avLst/>
          </a:prstGeom>
          <a:solidFill>
            <a:schemeClr val="accent5">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a:defRPr>
                <a:solidFill>
                  <a:schemeClr val="tx1"/>
                </a:solidFill>
                <a:latin typeface="Arial" pitchFamily="34" charset="0"/>
                <a:ea typeface="Microsoft YaHei" pitchFamily="34" charset="-122"/>
              </a:defRPr>
            </a:lvl1pPr>
            <a:lvl2pPr marL="457200" eaLnBrk="0">
              <a:defRPr>
                <a:solidFill>
                  <a:schemeClr val="tx1"/>
                </a:solidFill>
                <a:latin typeface="Arial" pitchFamily="34" charset="0"/>
                <a:ea typeface="Microsoft YaHei" pitchFamily="34" charset="-122"/>
              </a:defRPr>
            </a:lvl2pPr>
            <a:lvl3pPr marL="914400" eaLnBrk="0">
              <a:defRPr>
                <a:solidFill>
                  <a:schemeClr val="tx1"/>
                </a:solidFill>
                <a:latin typeface="Arial" pitchFamily="34" charset="0"/>
                <a:ea typeface="Microsoft YaHei" pitchFamily="34" charset="-122"/>
              </a:defRPr>
            </a:lvl3pPr>
            <a:lvl4pPr marL="1371600" eaLnBrk="0">
              <a:defRPr>
                <a:solidFill>
                  <a:schemeClr val="tx1"/>
                </a:solidFill>
                <a:latin typeface="Arial" pitchFamily="34" charset="0"/>
                <a:ea typeface="Microsoft YaHei" pitchFamily="34" charset="-122"/>
              </a:defRPr>
            </a:lvl4pPr>
            <a:lvl5pPr marL="1828800" eaLnBrk="0">
              <a:defRPr>
                <a:solidFill>
                  <a:schemeClr val="tx1"/>
                </a:solidFill>
                <a:latin typeface="Arial" pitchFamily="34" charset="0"/>
                <a:ea typeface="Microsoft YaHei" pitchFamily="34" charset="-122"/>
              </a:defRPr>
            </a:lvl5pPr>
            <a:lvl6pPr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ea typeface="Microsoft YaHei" pitchFamily="34" charset="-122"/>
              </a:defRPr>
            </a:lvl6pPr>
            <a:lvl7pPr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ea typeface="Microsoft YaHei" pitchFamily="34" charset="-122"/>
              </a:defRPr>
            </a:lvl7pPr>
            <a:lvl8pPr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ea typeface="Microsoft YaHei" pitchFamily="34" charset="-122"/>
              </a:defRPr>
            </a:lvl8pPr>
            <a:lvl9pPr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ea typeface="Microsoft YaHei" pitchFamily="34" charset="-122"/>
              </a:defRPr>
            </a:lvl9pPr>
          </a:lstStyle>
          <a:p>
            <a:pPr marL="0" marR="0" lvl="0" indent="0" algn="just" defTabSz="449263" rtl="0" eaLnBrk="1" fontAlgn="base" latinLnBrk="0" hangingPunct="0">
              <a:lnSpc>
                <a:spcPct val="93000"/>
              </a:lnSpc>
              <a:spcBef>
                <a:spcPct val="0"/>
              </a:spcBef>
              <a:spcAft>
                <a:spcPts val="1000"/>
              </a:spcAft>
              <a:buClr>
                <a:srgbClr val="000000"/>
              </a:buClr>
              <a:buSzPct val="100000"/>
              <a:buFont typeface="Times New Roman" pitchFamily="18" charset="0"/>
              <a:buNone/>
              <a:tabLst/>
            </a:pPr>
            <a:r>
              <a:rPr kumimoji="0" lang="tr-TR" sz="1600" b="1" u="none" strike="noStrike" cap="none" normalizeH="0" baseline="0" dirty="0" smtClean="0">
                <a:ln>
                  <a:noFill/>
                </a:ln>
                <a:solidFill>
                  <a:schemeClr val="accent2"/>
                </a:solidFill>
                <a:effectLst/>
                <a:cs typeface="Arial" pitchFamily="34" charset="0"/>
              </a:rPr>
              <a:t>Proje Genel Hedefi: </a:t>
            </a:r>
            <a:r>
              <a:rPr kumimoji="0" lang="tr-TR" sz="1600" b="0" u="none" strike="noStrike" cap="none" normalizeH="0" baseline="0" dirty="0" smtClean="0">
                <a:ln>
                  <a:noFill/>
                </a:ln>
                <a:solidFill>
                  <a:schemeClr val="accent2"/>
                </a:solidFill>
                <a:effectLst/>
                <a:cs typeface="Arial" pitchFamily="34" charset="0"/>
              </a:rPr>
              <a:t>Türkiye’nin Ulusal Su Ayak </a:t>
            </a:r>
            <a:r>
              <a:rPr kumimoji="0" lang="tr-TR" sz="1600" b="0" u="none" strike="noStrike" cap="none" normalizeH="0" baseline="0" dirty="0" err="1" smtClean="0">
                <a:ln>
                  <a:noFill/>
                </a:ln>
                <a:solidFill>
                  <a:schemeClr val="accent2"/>
                </a:solidFill>
                <a:effectLst/>
                <a:cs typeface="Arial" pitchFamily="34" charset="0"/>
              </a:rPr>
              <a:t>İzi’nin</a:t>
            </a:r>
            <a:r>
              <a:rPr kumimoji="0" lang="tr-TR" sz="1600" b="0" u="none" strike="noStrike" cap="none" normalizeH="0" baseline="0" dirty="0" smtClean="0">
                <a:ln>
                  <a:noFill/>
                </a:ln>
                <a:solidFill>
                  <a:schemeClr val="accent2"/>
                </a:solidFill>
                <a:effectLst/>
                <a:cs typeface="Arial" pitchFamily="34" charset="0"/>
              </a:rPr>
              <a:t> hesaplanarak Su Ayak </a:t>
            </a:r>
            <a:r>
              <a:rPr kumimoji="0" lang="tr-TR" sz="1600" b="0" u="none" strike="noStrike" cap="none" normalizeH="0" baseline="0" dirty="0" err="1" smtClean="0">
                <a:ln>
                  <a:noFill/>
                </a:ln>
                <a:solidFill>
                  <a:schemeClr val="accent2"/>
                </a:solidFill>
                <a:effectLst/>
                <a:cs typeface="Arial" pitchFamily="34" charset="0"/>
              </a:rPr>
              <a:t>İzi’nin</a:t>
            </a:r>
            <a:r>
              <a:rPr kumimoji="0" lang="tr-TR" sz="1600" b="0" u="none" strike="noStrike" cap="none" normalizeH="0" baseline="0" dirty="0" smtClean="0">
                <a:ln>
                  <a:noFill/>
                </a:ln>
                <a:solidFill>
                  <a:schemeClr val="accent2"/>
                </a:solidFill>
                <a:effectLst/>
                <a:cs typeface="Arial" pitchFamily="34" charset="0"/>
              </a:rPr>
              <a:t> su yönetimi süreçlerine dâhil edilmesidir. </a:t>
            </a:r>
            <a:endParaRPr kumimoji="0" lang="tr-TR" sz="2800" b="0" u="none" strike="noStrike" cap="none" normalizeH="0" baseline="0" dirty="0" smtClean="0">
              <a:ln>
                <a:noFill/>
              </a:ln>
              <a:solidFill>
                <a:schemeClr val="accent2"/>
              </a:solidFill>
              <a:effectLst/>
              <a:cs typeface="Arial"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3195715383"/>
              </p:ext>
            </p:extLst>
          </p:nvPr>
        </p:nvGraphicFramePr>
        <p:xfrm>
          <a:off x="926683" y="2204864"/>
          <a:ext cx="6754068" cy="3592303"/>
        </p:xfrm>
        <a:graphic>
          <a:graphicData uri="http://schemas.openxmlformats.org/drawingml/2006/table">
            <a:tbl>
              <a:tblPr firstRow="1" bandRow="1">
                <a:tableStyleId>{5C22544A-7EE6-4342-B048-85BDC9FD1C3A}</a:tableStyleId>
              </a:tblPr>
              <a:tblGrid>
                <a:gridCol w="6754068"/>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t>Hedef :</a:t>
                      </a:r>
                      <a:r>
                        <a:rPr lang="tr-TR" sz="1400" b="1" baseline="0" dirty="0" smtClean="0"/>
                        <a:t> </a:t>
                      </a:r>
                      <a:r>
                        <a:rPr lang="tr-TR" sz="1400" b="1" dirty="0" smtClean="0"/>
                        <a:t>Türkiye’nin Ulusal Su Ayak İzi Raporu’nun hazırlanması</a:t>
                      </a:r>
                      <a:endParaRPr lang="tr-TR" sz="1400" dirty="0" smtClean="0"/>
                    </a:p>
                    <a:p>
                      <a:endParaRPr lang="tr-TR" sz="1400" dirty="0"/>
                    </a:p>
                  </a:txBody>
                  <a:tcPr/>
                </a:tc>
              </a:tr>
              <a:tr h="3614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smtClean="0">
                          <a:latin typeface="Arial" pitchFamily="34" charset="0"/>
                          <a:cs typeface="Arial" pitchFamily="34" charset="0"/>
                        </a:rPr>
                        <a:t>Su kaynakları ekseninde küresel eğilimlerin, zorluklar ve değişen taleplerin tanımlanması</a:t>
                      </a:r>
                    </a:p>
                    <a:p>
                      <a:endParaRPr lang="tr-TR" sz="1400" dirty="0">
                        <a:latin typeface="Arial" pitchFamily="34" charset="0"/>
                        <a:cs typeface="Arial" pitchFamily="34" charset="0"/>
                      </a:endParaRPr>
                    </a:p>
                  </a:txBody>
                  <a:tcPr/>
                </a:tc>
              </a:tr>
              <a:tr h="3614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smtClean="0">
                          <a:latin typeface="Arial" pitchFamily="34" charset="0"/>
                          <a:cs typeface="Arial" pitchFamily="34" charset="0"/>
                        </a:rPr>
                        <a:t>Su Yönetimi Genel Müdürlüğü desteği ile WWF-Türkiye</a:t>
                      </a:r>
                      <a:r>
                        <a:rPr lang="tr-TR" sz="1400" baseline="0" dirty="0" smtClean="0">
                          <a:latin typeface="Arial" pitchFamily="34" charset="0"/>
                          <a:cs typeface="Arial" pitchFamily="34" charset="0"/>
                        </a:rPr>
                        <a:t> </a:t>
                      </a:r>
                      <a:r>
                        <a:rPr lang="tr-TR" sz="1400" dirty="0" smtClean="0">
                          <a:latin typeface="Arial" pitchFamily="34" charset="0"/>
                          <a:cs typeface="Arial" pitchFamily="34" charset="0"/>
                        </a:rPr>
                        <a:t>işbirliğinde Ulusal Su Ayak İzi hesaplaması için gerekli verinin temin edilmesi </a:t>
                      </a:r>
                    </a:p>
                    <a:p>
                      <a:endParaRPr lang="tr-TR" sz="1400" dirty="0">
                        <a:latin typeface="Arial" pitchFamily="34" charset="0"/>
                        <a:cs typeface="Arial" pitchFamily="34" charset="0"/>
                      </a:endParaRPr>
                    </a:p>
                  </a:txBody>
                  <a:tcPr/>
                </a:tc>
              </a:tr>
              <a:tr h="3614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smtClean="0">
                          <a:latin typeface="Arial" pitchFamily="34" charset="0"/>
                          <a:cs typeface="Arial" pitchFamily="34" charset="0"/>
                        </a:rPr>
                        <a:t>Ulusal Su Ayak </a:t>
                      </a:r>
                      <a:r>
                        <a:rPr lang="tr-TR" sz="1400" dirty="0" err="1" smtClean="0">
                          <a:latin typeface="Arial" pitchFamily="34" charset="0"/>
                          <a:cs typeface="Arial" pitchFamily="34" charset="0"/>
                        </a:rPr>
                        <a:t>İzi’nin</a:t>
                      </a:r>
                      <a:r>
                        <a:rPr lang="tr-TR" sz="1400" dirty="0" smtClean="0">
                          <a:latin typeface="Arial" pitchFamily="34" charset="0"/>
                          <a:cs typeface="Arial" pitchFamily="34" charset="0"/>
                        </a:rPr>
                        <a:t> hesaplanması ve haritalarla ifade edilmesi </a:t>
                      </a:r>
                    </a:p>
                    <a:p>
                      <a:endParaRPr lang="tr-TR" sz="1400" dirty="0">
                        <a:latin typeface="Arial" pitchFamily="34" charset="0"/>
                        <a:cs typeface="Arial" pitchFamily="34" charset="0"/>
                      </a:endParaRPr>
                    </a:p>
                  </a:txBody>
                  <a:tcPr/>
                </a:tc>
              </a:tr>
              <a:tr h="3614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smtClean="0">
                          <a:latin typeface="Arial" pitchFamily="34" charset="0"/>
                          <a:cs typeface="Arial" pitchFamily="34" charset="0"/>
                        </a:rPr>
                        <a:t>Türkiye için durum analizlerinin gerçekleştirilmesi, belirli ürünlerin Su Ayak </a:t>
                      </a:r>
                      <a:r>
                        <a:rPr lang="tr-TR" sz="1400" dirty="0" err="1" smtClean="0">
                          <a:latin typeface="Arial" pitchFamily="34" charset="0"/>
                          <a:cs typeface="Arial" pitchFamily="34" charset="0"/>
                        </a:rPr>
                        <a:t>İzleri’nin</a:t>
                      </a:r>
                      <a:r>
                        <a:rPr lang="tr-TR" sz="1400" dirty="0" smtClean="0">
                          <a:latin typeface="Arial" pitchFamily="34" charset="0"/>
                          <a:cs typeface="Arial" pitchFamily="34" charset="0"/>
                        </a:rPr>
                        <a:t> hesaplanarak sanal su akışının gösterilmesi </a:t>
                      </a:r>
                    </a:p>
                    <a:p>
                      <a:endParaRPr lang="tr-TR" sz="1400" dirty="0">
                        <a:latin typeface="Arial" pitchFamily="34" charset="0"/>
                        <a:cs typeface="Arial" pitchFamily="34" charset="0"/>
                      </a:endParaRPr>
                    </a:p>
                  </a:txBody>
                  <a:tcPr/>
                </a:tc>
              </a:tr>
              <a:tr h="361423">
                <a:tc>
                  <a:txBody>
                    <a:bodyPr/>
                    <a:lstStyle/>
                    <a:p>
                      <a:pPr marL="285750" indent="-285750">
                        <a:buFont typeface="Arial" pitchFamily="34" charset="0"/>
                        <a:buChar char="•"/>
                      </a:pPr>
                      <a:r>
                        <a:rPr lang="tr-TR" sz="1400" dirty="0" smtClean="0">
                          <a:latin typeface="Arial" pitchFamily="34" charset="0"/>
                          <a:cs typeface="Arial" pitchFamily="34" charset="0"/>
                        </a:rPr>
                        <a:t>Kilit paydaşlara yönelik öneriler geliştirilmesi</a:t>
                      </a:r>
                      <a:endParaRPr lang="tr-TR" sz="14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0657480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355340"/>
            <a:ext cx="8244408" cy="5502660"/>
          </a:xfrm>
          <a:prstGeom prst="rect">
            <a:avLst/>
          </a:prstGeom>
        </p:spPr>
        <p:txBody>
          <a:bodyPr wrap="square">
            <a:spAutoFit/>
          </a:bodyPr>
          <a:lstStyle/>
          <a:p>
            <a:r>
              <a:rPr lang="tr-TR" b="1" dirty="0">
                <a:solidFill>
                  <a:schemeClr val="accent2"/>
                </a:solidFill>
              </a:rPr>
              <a:t>İlgi Grupları ve Nihai </a:t>
            </a:r>
            <a:r>
              <a:rPr lang="tr-TR" b="1" dirty="0" smtClean="0">
                <a:solidFill>
                  <a:schemeClr val="accent2"/>
                </a:solidFill>
              </a:rPr>
              <a:t>Faydalanıcılar</a:t>
            </a:r>
          </a:p>
          <a:p>
            <a:endParaRPr lang="tr-TR" b="1" dirty="0">
              <a:solidFill>
                <a:schemeClr val="accent2"/>
              </a:solidFill>
            </a:endParaRPr>
          </a:p>
          <a:p>
            <a:pPr marL="285750" lvl="0" indent="-285750">
              <a:buFont typeface="Arial" pitchFamily="34" charset="0"/>
              <a:buChar char="•"/>
            </a:pPr>
            <a:r>
              <a:rPr lang="tr-TR" dirty="0">
                <a:solidFill>
                  <a:schemeClr val="accent2"/>
                </a:solidFill>
              </a:rPr>
              <a:t>İlgili kamu kurumları (Orman ve Su İşleri Bakanlığı, Gıda, Tarım ve Hayvancılık Bakanlığı, Çevre ve Şehircilik Bakanlığı, Avrupa Birliği Bakanlığı, Enerji ve Tabii Kaynaklar Bakanlığı, Türkiye Su Enstitüsü</a:t>
            </a:r>
            <a:r>
              <a:rPr lang="tr-TR" dirty="0" smtClean="0">
                <a:solidFill>
                  <a:schemeClr val="accent2"/>
                </a:solidFill>
              </a:rPr>
              <a:t>)</a:t>
            </a: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a:solidFill>
                  <a:schemeClr val="accent2"/>
                </a:solidFill>
              </a:rPr>
              <a:t>Özel sektör </a:t>
            </a:r>
            <a:r>
              <a:rPr lang="tr-TR" dirty="0" smtClean="0">
                <a:solidFill>
                  <a:schemeClr val="accent2"/>
                </a:solidFill>
              </a:rPr>
              <a:t>kuruluşları</a:t>
            </a: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a:solidFill>
                  <a:schemeClr val="accent2"/>
                </a:solidFill>
              </a:rPr>
              <a:t>İlgili sivil toplum kuruluşları (Su ve çevre konusunda çalışan </a:t>
            </a:r>
            <a:r>
              <a:rPr lang="tr-TR" dirty="0" err="1">
                <a:solidFill>
                  <a:schemeClr val="accent2"/>
                </a:solidFill>
              </a:rPr>
              <a:t>STKlar</a:t>
            </a:r>
            <a:r>
              <a:rPr lang="tr-TR" dirty="0">
                <a:solidFill>
                  <a:schemeClr val="accent2"/>
                </a:solidFill>
              </a:rPr>
              <a:t>, TÜSİAD, Türkiye Ziraat Odaları, Sulama Kooperatifleri Merkez Birliği, </a:t>
            </a:r>
            <a:r>
              <a:rPr lang="tr-TR" dirty="0" err="1">
                <a:solidFill>
                  <a:schemeClr val="accent2"/>
                </a:solidFill>
              </a:rPr>
              <a:t>vb</a:t>
            </a:r>
            <a:r>
              <a:rPr lang="tr-TR" dirty="0" smtClean="0">
                <a:solidFill>
                  <a:schemeClr val="accent2"/>
                </a:solidFill>
              </a:rPr>
              <a:t>)</a:t>
            </a: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a:solidFill>
                  <a:schemeClr val="accent2"/>
                </a:solidFill>
              </a:rPr>
              <a:t>Uluslararası organizasyonlar (UNDP, FAO, WB, Avrupa Komisyonu Türkiye Delegasyonu, </a:t>
            </a:r>
            <a:r>
              <a:rPr lang="tr-TR" dirty="0" err="1">
                <a:solidFill>
                  <a:schemeClr val="accent2"/>
                </a:solidFill>
              </a:rPr>
              <a:t>vb</a:t>
            </a:r>
            <a:r>
              <a:rPr lang="tr-TR" dirty="0" smtClean="0">
                <a:solidFill>
                  <a:schemeClr val="accent2"/>
                </a:solidFill>
              </a:rPr>
              <a:t>)</a:t>
            </a: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a:solidFill>
                  <a:schemeClr val="accent2"/>
                </a:solidFill>
              </a:rPr>
              <a:t>Üniversiteler, araştırma kuruluşları, düşünce kuruluşları </a:t>
            </a:r>
            <a:r>
              <a:rPr lang="tr-TR" dirty="0" smtClean="0">
                <a:solidFill>
                  <a:schemeClr val="accent2"/>
                </a:solidFill>
              </a:rPr>
              <a:t>(TEPAV</a:t>
            </a:r>
            <a:r>
              <a:rPr lang="tr-TR" dirty="0">
                <a:solidFill>
                  <a:schemeClr val="accent2"/>
                </a:solidFill>
              </a:rPr>
              <a:t>, ORSAM, </a:t>
            </a:r>
            <a:r>
              <a:rPr lang="tr-TR" dirty="0" err="1">
                <a:solidFill>
                  <a:schemeClr val="accent2"/>
                </a:solidFill>
              </a:rPr>
              <a:t>vb</a:t>
            </a:r>
            <a:r>
              <a:rPr lang="tr-TR" dirty="0">
                <a:solidFill>
                  <a:schemeClr val="accent2"/>
                </a:solidFill>
              </a:rPr>
              <a:t>) </a:t>
            </a:r>
            <a:endParaRPr lang="tr-TR" dirty="0" smtClean="0">
              <a:solidFill>
                <a:schemeClr val="accent2"/>
              </a:solidFill>
            </a:endParaRP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smtClean="0">
                <a:solidFill>
                  <a:schemeClr val="accent2"/>
                </a:solidFill>
              </a:rPr>
              <a:t>Kamuoyu</a:t>
            </a:r>
          </a:p>
          <a:p>
            <a:pPr marL="285750" lvl="0" indent="-285750">
              <a:buFont typeface="Arial" pitchFamily="34" charset="0"/>
              <a:buChar char="•"/>
            </a:pPr>
            <a:endParaRPr lang="tr-TR" dirty="0">
              <a:solidFill>
                <a:schemeClr val="accent2"/>
              </a:solidFill>
            </a:endParaRPr>
          </a:p>
          <a:p>
            <a:pPr marL="285750" indent="-285750">
              <a:buFont typeface="Arial" pitchFamily="34" charset="0"/>
              <a:buChar char="•"/>
            </a:pPr>
            <a:r>
              <a:rPr lang="tr-TR" dirty="0" smtClean="0">
                <a:solidFill>
                  <a:schemeClr val="accent2"/>
                </a:solidFill>
              </a:rPr>
              <a:t>Medya</a:t>
            </a:r>
          </a:p>
          <a:p>
            <a:pPr marL="285750" indent="-285750">
              <a:buFont typeface="Arial" pitchFamily="34" charset="0"/>
              <a:buChar char="•"/>
            </a:pPr>
            <a:endParaRPr lang="tr-TR" dirty="0">
              <a:solidFill>
                <a:schemeClr val="accent2"/>
              </a:solidFill>
            </a:endParaRPr>
          </a:p>
        </p:txBody>
      </p:sp>
      <p:sp>
        <p:nvSpPr>
          <p:cNvPr id="3" name="Metin kutusu 2"/>
          <p:cNvSpPr txBox="1"/>
          <p:nvPr/>
        </p:nvSpPr>
        <p:spPr>
          <a:xfrm>
            <a:off x="1313434" y="329960"/>
            <a:ext cx="6381328" cy="636200"/>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a:t>
            </a:r>
            <a:endParaRPr lang="tr-TR" sz="2000" b="1" dirty="0">
              <a:solidFill>
                <a:srgbClr val="0070C0"/>
              </a:solidFill>
            </a:endParaRPr>
          </a:p>
          <a:p>
            <a:endParaRPr lang="tr-TR" b="1" dirty="0">
              <a:solidFill>
                <a:srgbClr val="0000FF"/>
              </a:solidFill>
            </a:endParaRPr>
          </a:p>
        </p:txBody>
      </p:sp>
    </p:spTree>
    <p:extLst>
      <p:ext uri="{BB962C8B-B14F-4D97-AF65-F5344CB8AC3E}">
        <p14:creationId xmlns:p14="http://schemas.microsoft.com/office/powerpoint/2010/main" val="2987550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636200"/>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a:t>
            </a:r>
            <a:endParaRPr lang="tr-TR" sz="2000" b="1" dirty="0">
              <a:solidFill>
                <a:srgbClr val="0070C0"/>
              </a:solidFill>
            </a:endParaRPr>
          </a:p>
          <a:p>
            <a:endParaRPr lang="tr-TR" b="1" dirty="0">
              <a:solidFill>
                <a:srgbClr val="0000FF"/>
              </a:solidFill>
            </a:endParaRPr>
          </a:p>
        </p:txBody>
      </p:sp>
      <p:sp>
        <p:nvSpPr>
          <p:cNvPr id="4" name="Metin kutusu 3"/>
          <p:cNvSpPr txBox="1"/>
          <p:nvPr/>
        </p:nvSpPr>
        <p:spPr>
          <a:xfrm>
            <a:off x="1763688" y="5877272"/>
            <a:ext cx="6120680" cy="664797"/>
          </a:xfrm>
          <a:prstGeom prst="rect">
            <a:avLst/>
          </a:prstGeom>
          <a:noFill/>
        </p:spPr>
        <p:txBody>
          <a:bodyPr wrap="square" rtlCol="0">
            <a:spAutoFit/>
          </a:bodyPr>
          <a:lstStyle/>
          <a:p>
            <a:pPr lvl="0"/>
            <a:r>
              <a:rPr lang="tr-TR" sz="1100" dirty="0" smtClean="0"/>
              <a:t> </a:t>
            </a:r>
            <a:r>
              <a:rPr lang="en-GB" sz="1100" dirty="0"/>
              <a:t> </a:t>
            </a:r>
            <a:endParaRPr lang="tr-TR" sz="1100" dirty="0"/>
          </a:p>
          <a:p>
            <a:pPr lvl="0"/>
            <a:r>
              <a:rPr lang="tr-TR" sz="1100" dirty="0" smtClean="0"/>
              <a:t> </a:t>
            </a:r>
            <a:endParaRPr lang="tr-TR" sz="1100" dirty="0"/>
          </a:p>
          <a:p>
            <a:endParaRPr lang="tr-TR" dirty="0"/>
          </a:p>
        </p:txBody>
      </p:sp>
      <p:sp>
        <p:nvSpPr>
          <p:cNvPr id="2" name="Dikdörtgen 1"/>
          <p:cNvSpPr/>
          <p:nvPr/>
        </p:nvSpPr>
        <p:spPr>
          <a:xfrm>
            <a:off x="683568" y="1412776"/>
            <a:ext cx="7344816" cy="4472122"/>
          </a:xfrm>
          <a:prstGeom prst="rect">
            <a:avLst/>
          </a:prstGeom>
        </p:spPr>
        <p:txBody>
          <a:bodyPr wrap="square">
            <a:spAutoFit/>
          </a:bodyPr>
          <a:lstStyle/>
          <a:p>
            <a:r>
              <a:rPr lang="tr-TR" dirty="0">
                <a:solidFill>
                  <a:schemeClr val="accent2"/>
                </a:solidFill>
              </a:rPr>
              <a:t>Türkiye’nin su ayak izi değerlendirmesi yapılırken 4 kilit bileşen bazında su </a:t>
            </a:r>
            <a:r>
              <a:rPr lang="tr-TR" dirty="0" err="1">
                <a:solidFill>
                  <a:schemeClr val="accent2"/>
                </a:solidFill>
              </a:rPr>
              <a:t>ayakizi</a:t>
            </a:r>
            <a:r>
              <a:rPr lang="tr-TR" dirty="0">
                <a:solidFill>
                  <a:schemeClr val="accent2"/>
                </a:solidFill>
              </a:rPr>
              <a:t> </a:t>
            </a:r>
            <a:r>
              <a:rPr lang="tr-TR" dirty="0" smtClean="0">
                <a:solidFill>
                  <a:schemeClr val="accent2"/>
                </a:solidFill>
              </a:rPr>
              <a:t>hesaplanmıştır.</a:t>
            </a:r>
            <a:endParaRPr lang="tr-TR" dirty="0">
              <a:solidFill>
                <a:schemeClr val="accent2"/>
              </a:solidFill>
            </a:endParaRPr>
          </a:p>
          <a:p>
            <a:endParaRPr lang="tr-TR" dirty="0">
              <a:solidFill>
                <a:schemeClr val="accent2"/>
              </a:solidFill>
            </a:endParaRPr>
          </a:p>
          <a:p>
            <a:pPr marL="1085850" lvl="1" indent="-342900">
              <a:buFont typeface="+mj-lt"/>
              <a:buAutoNum type="arabicPeriod"/>
            </a:pPr>
            <a:r>
              <a:rPr lang="tr-TR" dirty="0">
                <a:solidFill>
                  <a:schemeClr val="accent2"/>
                </a:solidFill>
              </a:rPr>
              <a:t>Üretimdeki su </a:t>
            </a:r>
          </a:p>
          <a:p>
            <a:pPr marL="1085850" lvl="1" indent="-342900">
              <a:buFont typeface="+mj-lt"/>
              <a:buAutoNum type="arabicPeriod"/>
            </a:pPr>
            <a:r>
              <a:rPr lang="tr-TR" dirty="0">
                <a:solidFill>
                  <a:schemeClr val="accent2"/>
                </a:solidFill>
              </a:rPr>
              <a:t>Tüketimdeki su</a:t>
            </a:r>
          </a:p>
          <a:p>
            <a:pPr marL="1085850" lvl="1" indent="-342900">
              <a:buFont typeface="+mj-lt"/>
              <a:buAutoNum type="arabicPeriod"/>
            </a:pPr>
            <a:r>
              <a:rPr lang="tr-TR" dirty="0">
                <a:solidFill>
                  <a:schemeClr val="accent2"/>
                </a:solidFill>
              </a:rPr>
              <a:t>İthal edilen ürün/mallardaki su </a:t>
            </a:r>
          </a:p>
          <a:p>
            <a:pPr marL="1085850" lvl="1" indent="-342900">
              <a:buFont typeface="+mj-lt"/>
              <a:buAutoNum type="arabicPeriod"/>
            </a:pPr>
            <a:r>
              <a:rPr lang="tr-TR" dirty="0">
                <a:solidFill>
                  <a:schemeClr val="accent2"/>
                </a:solidFill>
              </a:rPr>
              <a:t>İhraç edilen ürün/mallardaki </a:t>
            </a:r>
            <a:r>
              <a:rPr lang="tr-TR" dirty="0" smtClean="0">
                <a:solidFill>
                  <a:schemeClr val="accent2"/>
                </a:solidFill>
              </a:rPr>
              <a:t>su</a:t>
            </a:r>
          </a:p>
          <a:p>
            <a:endParaRPr lang="tr-TR" dirty="0">
              <a:solidFill>
                <a:schemeClr val="accent2"/>
              </a:solidFill>
            </a:endParaRPr>
          </a:p>
          <a:p>
            <a:pPr algn="just"/>
            <a:r>
              <a:rPr lang="tr-TR" dirty="0" smtClean="0">
                <a:solidFill>
                  <a:schemeClr val="accent2"/>
                </a:solidFill>
              </a:rPr>
              <a:t>Bunun yanında seçilen 5 tarım ürünü için de bu ürünlerin üretimi sırasında ortaya çıkan su ayak izinin hesabı yapılmıştır.</a:t>
            </a:r>
          </a:p>
          <a:p>
            <a:pPr algn="just"/>
            <a:endParaRPr lang="tr-TR" dirty="0" smtClean="0">
              <a:solidFill>
                <a:schemeClr val="accent2"/>
              </a:solidFill>
            </a:endParaRPr>
          </a:p>
          <a:p>
            <a:pPr marL="1085850" lvl="1" indent="-342900">
              <a:buFont typeface="+mj-lt"/>
              <a:buAutoNum type="arabicPeriod"/>
            </a:pPr>
            <a:r>
              <a:rPr lang="tr-TR" dirty="0" smtClean="0">
                <a:solidFill>
                  <a:schemeClr val="accent2"/>
                </a:solidFill>
              </a:rPr>
              <a:t>Buğday </a:t>
            </a:r>
          </a:p>
          <a:p>
            <a:pPr marL="1085850" lvl="1" indent="-342900">
              <a:buFont typeface="+mj-lt"/>
              <a:buAutoNum type="arabicPeriod"/>
            </a:pPr>
            <a:r>
              <a:rPr lang="tr-TR" dirty="0" smtClean="0">
                <a:solidFill>
                  <a:schemeClr val="accent2"/>
                </a:solidFill>
              </a:rPr>
              <a:t>Şeker Pancarı</a:t>
            </a:r>
          </a:p>
          <a:p>
            <a:pPr marL="1085850" lvl="1" indent="-342900">
              <a:buFont typeface="+mj-lt"/>
              <a:buAutoNum type="arabicPeriod"/>
            </a:pPr>
            <a:r>
              <a:rPr lang="tr-TR" dirty="0" smtClean="0">
                <a:solidFill>
                  <a:schemeClr val="accent2"/>
                </a:solidFill>
              </a:rPr>
              <a:t>Pamuk </a:t>
            </a:r>
          </a:p>
          <a:p>
            <a:pPr marL="1085850" lvl="1" indent="-342900">
              <a:buFont typeface="+mj-lt"/>
              <a:buAutoNum type="arabicPeriod"/>
            </a:pPr>
            <a:r>
              <a:rPr lang="tr-TR" dirty="0" smtClean="0">
                <a:solidFill>
                  <a:schemeClr val="accent2"/>
                </a:solidFill>
              </a:rPr>
              <a:t>Fındık  </a:t>
            </a:r>
          </a:p>
          <a:p>
            <a:pPr marL="1085850" lvl="1" indent="-342900">
              <a:buFont typeface="+mj-lt"/>
              <a:buAutoNum type="arabicPeriod"/>
            </a:pPr>
            <a:r>
              <a:rPr lang="tr-TR" dirty="0" smtClean="0">
                <a:solidFill>
                  <a:schemeClr val="accent2"/>
                </a:solidFill>
              </a:rPr>
              <a:t>Kuru Kayısı</a:t>
            </a:r>
            <a:endParaRPr lang="tr-TR" dirty="0">
              <a:solidFill>
                <a:schemeClr val="accent2"/>
              </a:solidFill>
            </a:endParaRPr>
          </a:p>
          <a:p>
            <a:pPr algn="just"/>
            <a:endParaRPr lang="tr-TR" dirty="0">
              <a:solidFill>
                <a:schemeClr val="accent2"/>
              </a:solidFill>
            </a:endParaRPr>
          </a:p>
        </p:txBody>
      </p:sp>
    </p:spTree>
    <p:extLst>
      <p:ext uri="{BB962C8B-B14F-4D97-AF65-F5344CB8AC3E}">
        <p14:creationId xmlns:p14="http://schemas.microsoft.com/office/powerpoint/2010/main" val="26872811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115888"/>
            <a:ext cx="914400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b="1">
                <a:solidFill>
                  <a:srgbClr val="0070C0"/>
                </a:solidFill>
              </a:rPr>
              <a:t>ORMAN VE SU İŞLERİ BAKANLIĞI</a:t>
            </a:r>
            <a:br>
              <a:rPr lang="tr-TR" b="1">
                <a:solidFill>
                  <a:srgbClr val="0070C0"/>
                </a:solidFill>
              </a:rPr>
            </a:br>
            <a:r>
              <a:rPr lang="tr-TR" b="1">
                <a:solidFill>
                  <a:srgbClr val="0070C0"/>
                </a:solidFill>
              </a:rPr>
              <a:t>Su Yönetimi Genel Müdürlüğü </a:t>
            </a:r>
          </a:p>
        </p:txBody>
      </p:sp>
      <p:sp>
        <p:nvSpPr>
          <p:cNvPr id="6" name="Text Box 1"/>
          <p:cNvSpPr txBox="1">
            <a:spLocks noChangeArrowheads="1"/>
          </p:cNvSpPr>
          <p:nvPr/>
        </p:nvSpPr>
        <p:spPr bwMode="auto">
          <a:xfrm>
            <a:off x="571500" y="1268413"/>
            <a:ext cx="8143875" cy="466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just" eaLnBrk="1" hangingPunct="1">
              <a:lnSpc>
                <a:spcPct val="100000"/>
              </a:lnSpc>
              <a:spcBef>
                <a:spcPts val="638"/>
              </a:spcBef>
              <a:spcAft>
                <a:spcPts val="1425"/>
              </a:spcAft>
            </a:pPr>
            <a:endParaRPr lang="tr-TR" sz="2400" b="1" dirty="0" smtClean="0">
              <a:solidFill>
                <a:srgbClr val="0000FF"/>
              </a:solidFill>
              <a:latin typeface="Calibri" pitchFamily="34" charset="0"/>
            </a:endParaRPr>
          </a:p>
          <a:p>
            <a:pPr algn="just" eaLnBrk="1" hangingPunct="1">
              <a:lnSpc>
                <a:spcPct val="100000"/>
              </a:lnSpc>
              <a:spcBef>
                <a:spcPts val="638"/>
              </a:spcBef>
              <a:spcAft>
                <a:spcPts val="1425"/>
              </a:spcAft>
            </a:pPr>
            <a:r>
              <a:rPr lang="tr-TR" sz="2400" b="1" dirty="0" smtClean="0">
                <a:solidFill>
                  <a:srgbClr val="0000FF"/>
                </a:solidFill>
              </a:rPr>
              <a:t>ANAHAT</a:t>
            </a:r>
          </a:p>
          <a:p>
            <a:pPr algn="just" eaLnBrk="1" hangingPunct="1">
              <a:lnSpc>
                <a:spcPct val="100000"/>
              </a:lnSpc>
              <a:spcBef>
                <a:spcPts val="638"/>
              </a:spcBef>
              <a:spcAft>
                <a:spcPts val="1425"/>
              </a:spcAft>
              <a:buClr>
                <a:schemeClr val="tx1"/>
              </a:buClr>
              <a:buSzTx/>
              <a:buFontTx/>
              <a:buChar char="•"/>
            </a:pPr>
            <a:r>
              <a:rPr lang="tr-TR" sz="2400" b="1" dirty="0" smtClean="0">
                <a:solidFill>
                  <a:srgbClr val="0000FF"/>
                </a:solidFill>
              </a:rPr>
              <a:t>Su Ayakizi Çalışmaları</a:t>
            </a:r>
          </a:p>
          <a:p>
            <a:pPr algn="just" eaLnBrk="1" hangingPunct="1">
              <a:lnSpc>
                <a:spcPct val="100000"/>
              </a:lnSpc>
              <a:spcBef>
                <a:spcPts val="638"/>
              </a:spcBef>
              <a:spcAft>
                <a:spcPts val="1425"/>
              </a:spcAft>
              <a:buClr>
                <a:schemeClr val="tx1"/>
              </a:buClr>
              <a:buSzTx/>
              <a:buFontTx/>
              <a:buChar char="•"/>
            </a:pPr>
            <a:r>
              <a:rPr lang="tr-TR" sz="2400" b="1" dirty="0" smtClean="0">
                <a:solidFill>
                  <a:srgbClr val="0000FF"/>
                </a:solidFill>
              </a:rPr>
              <a:t>Türkiye’nin Su </a:t>
            </a:r>
            <a:r>
              <a:rPr lang="tr-TR" sz="2400" b="1" dirty="0" err="1" smtClean="0">
                <a:solidFill>
                  <a:srgbClr val="0000FF"/>
                </a:solidFill>
              </a:rPr>
              <a:t>Ayakizi</a:t>
            </a:r>
            <a:r>
              <a:rPr lang="tr-TR" sz="2400" b="1" dirty="0" smtClean="0">
                <a:solidFill>
                  <a:srgbClr val="0000FF"/>
                </a:solidFill>
              </a:rPr>
              <a:t> Projesi Çıktıları</a:t>
            </a:r>
          </a:p>
          <a:p>
            <a:pPr algn="just" eaLnBrk="1" hangingPunct="1">
              <a:lnSpc>
                <a:spcPct val="100000"/>
              </a:lnSpc>
              <a:spcBef>
                <a:spcPts val="638"/>
              </a:spcBef>
              <a:spcAft>
                <a:spcPts val="1425"/>
              </a:spcAft>
              <a:buClr>
                <a:schemeClr val="tx1"/>
              </a:buClr>
              <a:buSzTx/>
              <a:buFontTx/>
              <a:buChar char="•"/>
            </a:pPr>
            <a:r>
              <a:rPr lang="tr-TR" sz="2400" b="1" dirty="0" smtClean="0">
                <a:solidFill>
                  <a:srgbClr val="0000FF"/>
                </a:solidFill>
              </a:rPr>
              <a:t>Değerlendirmeler</a:t>
            </a:r>
          </a:p>
          <a:p>
            <a:pPr algn="just" eaLnBrk="1" hangingPunct="1">
              <a:lnSpc>
                <a:spcPct val="100000"/>
              </a:lnSpc>
              <a:spcBef>
                <a:spcPts val="638"/>
              </a:spcBef>
              <a:spcAft>
                <a:spcPts val="1425"/>
              </a:spcAft>
              <a:buClr>
                <a:schemeClr val="tx1"/>
              </a:buClr>
              <a:buSzTx/>
              <a:buFontTx/>
              <a:buChar char="•"/>
            </a:pPr>
            <a:r>
              <a:rPr lang="tr-TR" sz="2400" b="1" dirty="0" smtClean="0">
                <a:solidFill>
                  <a:srgbClr val="0000FF"/>
                </a:solidFill>
              </a:rPr>
              <a:t>Örnek Su Ayak İzi Hesabı </a:t>
            </a:r>
          </a:p>
          <a:p>
            <a:pPr algn="just" eaLnBrk="1" hangingPunct="1">
              <a:lnSpc>
                <a:spcPct val="100000"/>
              </a:lnSpc>
              <a:spcBef>
                <a:spcPts val="638"/>
              </a:spcBef>
              <a:spcAft>
                <a:spcPts val="1425"/>
              </a:spcAft>
              <a:buClr>
                <a:schemeClr val="tx1"/>
              </a:buClr>
              <a:buSzTx/>
              <a:buFontTx/>
              <a:buChar char="•"/>
            </a:pPr>
            <a:endParaRPr lang="tr-TR" sz="2400" b="1" dirty="0">
              <a:solidFill>
                <a:srgbClr val="0000FF"/>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a:spLocks/>
          </p:cNvSpPr>
          <p:nvPr/>
        </p:nvSpPr>
        <p:spPr bwMode="auto">
          <a:xfrm>
            <a:off x="2593975" y="2060575"/>
            <a:ext cx="3960813" cy="792163"/>
          </a:xfrm>
          <a:custGeom>
            <a:avLst/>
            <a:gdLst>
              <a:gd name="T0" fmla="*/ 0 w 3455988"/>
              <a:gd name="T1" fmla="*/ 0 h 792163"/>
              <a:gd name="T2" fmla="*/ 3323958 w 3455988"/>
              <a:gd name="T3" fmla="*/ 0 h 792163"/>
              <a:gd name="T4" fmla="*/ 3455988 w 3455988"/>
              <a:gd name="T5" fmla="*/ 132030 h 792163"/>
              <a:gd name="T6" fmla="*/ 3455988 w 3455988"/>
              <a:gd name="T7" fmla="*/ 792163 h 792163"/>
              <a:gd name="T8" fmla="*/ 0 w 3455988"/>
              <a:gd name="T9" fmla="*/ 792163 h 792163"/>
              <a:gd name="T10" fmla="*/ 0 w 3455988"/>
              <a:gd name="T11" fmla="*/ 0 h 792163"/>
              <a:gd name="T12" fmla="*/ 0 60000 65536"/>
              <a:gd name="T13" fmla="*/ 0 60000 65536"/>
              <a:gd name="T14" fmla="*/ 0 60000 65536"/>
              <a:gd name="T15" fmla="*/ 0 60000 65536"/>
              <a:gd name="T16" fmla="*/ 0 60000 65536"/>
              <a:gd name="T17" fmla="*/ 0 60000 65536"/>
              <a:gd name="T18" fmla="*/ 0 w 3455988"/>
              <a:gd name="T19" fmla="*/ 0 h 792163"/>
              <a:gd name="T20" fmla="*/ 3455988 w 3455988"/>
              <a:gd name="T21" fmla="*/ 792163 h 792163"/>
            </a:gdLst>
            <a:ahLst/>
            <a:cxnLst>
              <a:cxn ang="T12">
                <a:pos x="T0" y="T1"/>
              </a:cxn>
              <a:cxn ang="T13">
                <a:pos x="T2" y="T3"/>
              </a:cxn>
              <a:cxn ang="T14">
                <a:pos x="T4" y="T5"/>
              </a:cxn>
              <a:cxn ang="T15">
                <a:pos x="T6" y="T7"/>
              </a:cxn>
              <a:cxn ang="T16">
                <a:pos x="T8" y="T9"/>
              </a:cxn>
              <a:cxn ang="T17">
                <a:pos x="T10" y="T11"/>
              </a:cxn>
            </a:cxnLst>
            <a:rect l="T18" t="T19" r="T20" b="T21"/>
            <a:pathLst>
              <a:path w="3455988" h="792163">
                <a:moveTo>
                  <a:pt x="0" y="0"/>
                </a:moveTo>
                <a:lnTo>
                  <a:pt x="3323958" y="0"/>
                </a:lnTo>
                <a:cubicBezTo>
                  <a:pt x="3396876" y="0"/>
                  <a:pt x="3455988" y="59112"/>
                  <a:pt x="3455988" y="132030"/>
                </a:cubicBezTo>
                <a:lnTo>
                  <a:pt x="3455988" y="792163"/>
                </a:lnTo>
                <a:lnTo>
                  <a:pt x="0" y="792163"/>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İthalat ve İhracatın Su Ayak İzi</a:t>
            </a:r>
            <a:endParaRPr lang="en-US" sz="2400" dirty="0">
              <a:solidFill>
                <a:schemeClr val="accent2"/>
              </a:solidFill>
              <a:cs typeface="+mn-cs"/>
            </a:endParaRPr>
          </a:p>
        </p:txBody>
      </p:sp>
      <p:sp>
        <p:nvSpPr>
          <p:cNvPr id="4" name="Round Single Corner Rectangle 3"/>
          <p:cNvSpPr>
            <a:spLocks/>
          </p:cNvSpPr>
          <p:nvPr/>
        </p:nvSpPr>
        <p:spPr bwMode="auto">
          <a:xfrm>
            <a:off x="2700338" y="3095625"/>
            <a:ext cx="3455987" cy="1655763"/>
          </a:xfrm>
          <a:custGeom>
            <a:avLst/>
            <a:gdLst>
              <a:gd name="T0" fmla="*/ 0 w 3455987"/>
              <a:gd name="T1" fmla="*/ 0 h 1655763"/>
              <a:gd name="T2" fmla="*/ 3180021 w 3455987"/>
              <a:gd name="T3" fmla="*/ 0 h 1655763"/>
              <a:gd name="T4" fmla="*/ 3455987 w 3455987"/>
              <a:gd name="T5" fmla="*/ 275966 h 1655763"/>
              <a:gd name="T6" fmla="*/ 3455987 w 3455987"/>
              <a:gd name="T7" fmla="*/ 1655763 h 1655763"/>
              <a:gd name="T8" fmla="*/ 0 w 3455987"/>
              <a:gd name="T9" fmla="*/ 1655763 h 1655763"/>
              <a:gd name="T10" fmla="*/ 0 w 3455987"/>
              <a:gd name="T11" fmla="*/ 0 h 1655763"/>
              <a:gd name="T12" fmla="*/ 0 60000 65536"/>
              <a:gd name="T13" fmla="*/ 0 60000 65536"/>
              <a:gd name="T14" fmla="*/ 0 60000 65536"/>
              <a:gd name="T15" fmla="*/ 0 60000 65536"/>
              <a:gd name="T16" fmla="*/ 0 60000 65536"/>
              <a:gd name="T17" fmla="*/ 0 60000 65536"/>
              <a:gd name="T18" fmla="*/ 0 w 3455987"/>
              <a:gd name="T19" fmla="*/ 0 h 1655763"/>
              <a:gd name="T20" fmla="*/ 3455987 w 3455987"/>
              <a:gd name="T21" fmla="*/ 1655763 h 1655763"/>
            </a:gdLst>
            <a:ahLst/>
            <a:cxnLst>
              <a:cxn ang="T12">
                <a:pos x="T0" y="T1"/>
              </a:cxn>
              <a:cxn ang="T13">
                <a:pos x="T2" y="T3"/>
              </a:cxn>
              <a:cxn ang="T14">
                <a:pos x="T4" y="T5"/>
              </a:cxn>
              <a:cxn ang="T15">
                <a:pos x="T6" y="T7"/>
              </a:cxn>
              <a:cxn ang="T16">
                <a:pos x="T8" y="T9"/>
              </a:cxn>
              <a:cxn ang="T17">
                <a:pos x="T10" y="T11"/>
              </a:cxn>
            </a:cxnLst>
            <a:rect l="T18" t="T19" r="T20" b="T21"/>
            <a:pathLst>
              <a:path w="3455987" h="1655763">
                <a:moveTo>
                  <a:pt x="0" y="0"/>
                </a:moveTo>
                <a:lnTo>
                  <a:pt x="3180021" y="0"/>
                </a:lnTo>
                <a:cubicBezTo>
                  <a:pt x="3332433" y="0"/>
                  <a:pt x="3455987" y="123554"/>
                  <a:pt x="3455987" y="275966"/>
                </a:cubicBezTo>
                <a:lnTo>
                  <a:pt x="3455987" y="1655763"/>
                </a:lnTo>
                <a:lnTo>
                  <a:pt x="0" y="1655763"/>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Su Ayak İzi Bileşenleri  </a:t>
            </a:r>
            <a:endParaRPr lang="en-US" sz="2400" dirty="0">
              <a:solidFill>
                <a:schemeClr val="accent2"/>
              </a:solidFill>
              <a:cs typeface="+mn-cs"/>
            </a:endParaRPr>
          </a:p>
          <a:p>
            <a:pPr algn="ctr">
              <a:defRPr/>
            </a:pPr>
            <a:endParaRPr lang="en-US" sz="2400" dirty="0">
              <a:solidFill>
                <a:srgbClr val="000000"/>
              </a:solidFill>
              <a:cs typeface="+mn-cs"/>
            </a:endParaRPr>
          </a:p>
          <a:p>
            <a:pPr algn="ctr">
              <a:defRPr/>
            </a:pPr>
            <a:endParaRPr lang="en-US" sz="2400" dirty="0">
              <a:solidFill>
                <a:srgbClr val="000000"/>
              </a:solidFill>
              <a:cs typeface="+mn-cs"/>
            </a:endParaRPr>
          </a:p>
        </p:txBody>
      </p:sp>
      <p:cxnSp>
        <p:nvCxnSpPr>
          <p:cNvPr id="3" name="Straight Connector 2"/>
          <p:cNvCxnSpPr>
            <a:cxnSpLocks noChangeShapeType="1"/>
          </p:cNvCxnSpPr>
          <p:nvPr/>
        </p:nvCxnSpPr>
        <p:spPr bwMode="auto">
          <a:xfrm>
            <a:off x="1763713" y="2205038"/>
            <a:ext cx="0" cy="1611312"/>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1763713" y="3816350"/>
            <a:ext cx="647700" cy="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900113" y="2205038"/>
            <a:ext cx="0" cy="3527425"/>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900113" y="5732463"/>
            <a:ext cx="1439862" cy="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Round Single Corner Rectangle 17"/>
          <p:cNvSpPr>
            <a:spLocks/>
          </p:cNvSpPr>
          <p:nvPr/>
        </p:nvSpPr>
        <p:spPr bwMode="auto">
          <a:xfrm>
            <a:off x="2700338" y="5013325"/>
            <a:ext cx="3455987" cy="1584325"/>
          </a:xfrm>
          <a:custGeom>
            <a:avLst/>
            <a:gdLst>
              <a:gd name="T0" fmla="*/ 0 w 3455987"/>
              <a:gd name="T1" fmla="*/ 0 h 1584325"/>
              <a:gd name="T2" fmla="*/ 3191928 w 3455987"/>
              <a:gd name="T3" fmla="*/ 0 h 1584325"/>
              <a:gd name="T4" fmla="*/ 3455987 w 3455987"/>
              <a:gd name="T5" fmla="*/ 264059 h 1584325"/>
              <a:gd name="T6" fmla="*/ 3455987 w 3455987"/>
              <a:gd name="T7" fmla="*/ 1584325 h 1584325"/>
              <a:gd name="T8" fmla="*/ 0 w 3455987"/>
              <a:gd name="T9" fmla="*/ 1584325 h 1584325"/>
              <a:gd name="T10" fmla="*/ 0 w 3455987"/>
              <a:gd name="T11" fmla="*/ 0 h 1584325"/>
              <a:gd name="T12" fmla="*/ 0 60000 65536"/>
              <a:gd name="T13" fmla="*/ 0 60000 65536"/>
              <a:gd name="T14" fmla="*/ 0 60000 65536"/>
              <a:gd name="T15" fmla="*/ 0 60000 65536"/>
              <a:gd name="T16" fmla="*/ 0 60000 65536"/>
              <a:gd name="T17" fmla="*/ 0 60000 65536"/>
              <a:gd name="T18" fmla="*/ 0 w 3455987"/>
              <a:gd name="T19" fmla="*/ 0 h 1584325"/>
              <a:gd name="T20" fmla="*/ 3455987 w 3455987"/>
              <a:gd name="T21" fmla="*/ 1584325 h 1584325"/>
            </a:gdLst>
            <a:ahLst/>
            <a:cxnLst>
              <a:cxn ang="T12">
                <a:pos x="T0" y="T1"/>
              </a:cxn>
              <a:cxn ang="T13">
                <a:pos x="T2" y="T3"/>
              </a:cxn>
              <a:cxn ang="T14">
                <a:pos x="T4" y="T5"/>
              </a:cxn>
              <a:cxn ang="T15">
                <a:pos x="T6" y="T7"/>
              </a:cxn>
              <a:cxn ang="T16">
                <a:pos x="T8" y="T9"/>
              </a:cxn>
              <a:cxn ang="T17">
                <a:pos x="T10" y="T11"/>
              </a:cxn>
            </a:cxnLst>
            <a:rect l="T18" t="T19" r="T20" b="T21"/>
            <a:pathLst>
              <a:path w="3455987" h="1584325">
                <a:moveTo>
                  <a:pt x="0" y="0"/>
                </a:moveTo>
                <a:lnTo>
                  <a:pt x="3191928" y="0"/>
                </a:lnTo>
                <a:cubicBezTo>
                  <a:pt x="3337764" y="0"/>
                  <a:pt x="3455987" y="118223"/>
                  <a:pt x="3455987" y="264059"/>
                </a:cubicBezTo>
                <a:lnTo>
                  <a:pt x="3455987" y="1584325"/>
                </a:lnTo>
                <a:lnTo>
                  <a:pt x="0" y="1584325"/>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Sektörler</a:t>
            </a:r>
            <a:endParaRPr lang="en-US" sz="2400" dirty="0">
              <a:solidFill>
                <a:schemeClr val="accent2"/>
              </a:solidFill>
              <a:cs typeface="+mn-cs"/>
            </a:endParaRPr>
          </a:p>
          <a:p>
            <a:pPr algn="ctr">
              <a:defRPr/>
            </a:pPr>
            <a:endParaRPr lang="en-US" sz="2400" dirty="0">
              <a:solidFill>
                <a:srgbClr val="000000"/>
              </a:solidFill>
              <a:cs typeface="+mn-cs"/>
            </a:endParaRPr>
          </a:p>
          <a:p>
            <a:pPr algn="ctr">
              <a:defRPr/>
            </a:pPr>
            <a:endParaRPr lang="en-US" sz="2400" dirty="0">
              <a:solidFill>
                <a:srgbClr val="000000"/>
              </a:solidFill>
              <a:cs typeface="+mn-cs"/>
            </a:endParaRPr>
          </a:p>
        </p:txBody>
      </p:sp>
      <p:cxnSp>
        <p:nvCxnSpPr>
          <p:cNvPr id="22" name="Straight Connector 21"/>
          <p:cNvCxnSpPr>
            <a:cxnSpLocks noChangeShapeType="1"/>
          </p:cNvCxnSpPr>
          <p:nvPr/>
        </p:nvCxnSpPr>
        <p:spPr bwMode="auto">
          <a:xfrm flipH="1">
            <a:off x="6227763" y="5589588"/>
            <a:ext cx="792162" cy="287337"/>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19925" y="4868863"/>
            <a:ext cx="1008063"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cxnSp>
        <p:nvCxnSpPr>
          <p:cNvPr id="28" name="Straight Connector 27"/>
          <p:cNvCxnSpPr>
            <a:cxnSpLocks noChangeShapeType="1"/>
          </p:cNvCxnSpPr>
          <p:nvPr/>
        </p:nvCxnSpPr>
        <p:spPr bwMode="auto">
          <a:xfrm>
            <a:off x="6227763" y="5876925"/>
            <a:ext cx="865187" cy="504825"/>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Round Single Corner Rectangle 31"/>
          <p:cNvSpPr>
            <a:spLocks/>
          </p:cNvSpPr>
          <p:nvPr/>
        </p:nvSpPr>
        <p:spPr bwMode="auto">
          <a:xfrm>
            <a:off x="5364163" y="981075"/>
            <a:ext cx="3457575" cy="792163"/>
          </a:xfrm>
          <a:custGeom>
            <a:avLst/>
            <a:gdLst>
              <a:gd name="T0" fmla="*/ 0 w 3457575"/>
              <a:gd name="T1" fmla="*/ 0 h 792162"/>
              <a:gd name="T2" fmla="*/ 3325545 w 3457575"/>
              <a:gd name="T3" fmla="*/ 0 h 792162"/>
              <a:gd name="T4" fmla="*/ 3457575 w 3457575"/>
              <a:gd name="T5" fmla="*/ 132030 h 792162"/>
              <a:gd name="T6" fmla="*/ 3457575 w 3457575"/>
              <a:gd name="T7" fmla="*/ 792162 h 792162"/>
              <a:gd name="T8" fmla="*/ 0 w 3457575"/>
              <a:gd name="T9" fmla="*/ 792162 h 792162"/>
              <a:gd name="T10" fmla="*/ 0 w 3457575"/>
              <a:gd name="T11" fmla="*/ 0 h 792162"/>
              <a:gd name="T12" fmla="*/ 0 60000 65536"/>
              <a:gd name="T13" fmla="*/ 0 60000 65536"/>
              <a:gd name="T14" fmla="*/ 0 60000 65536"/>
              <a:gd name="T15" fmla="*/ 0 60000 65536"/>
              <a:gd name="T16" fmla="*/ 0 60000 65536"/>
              <a:gd name="T17" fmla="*/ 0 60000 65536"/>
              <a:gd name="T18" fmla="*/ 0 w 3457575"/>
              <a:gd name="T19" fmla="*/ 0 h 792162"/>
              <a:gd name="T20" fmla="*/ 3457575 w 3457575"/>
              <a:gd name="T21" fmla="*/ 792162 h 792162"/>
            </a:gdLst>
            <a:ahLst/>
            <a:cxnLst>
              <a:cxn ang="T12">
                <a:pos x="T0" y="T1"/>
              </a:cxn>
              <a:cxn ang="T13">
                <a:pos x="T2" y="T3"/>
              </a:cxn>
              <a:cxn ang="T14">
                <a:pos x="T4" y="T5"/>
              </a:cxn>
              <a:cxn ang="T15">
                <a:pos x="T6" y="T7"/>
              </a:cxn>
              <a:cxn ang="T16">
                <a:pos x="T8" y="T9"/>
              </a:cxn>
              <a:cxn ang="T17">
                <a:pos x="T10" y="T11"/>
              </a:cxn>
            </a:cxnLst>
            <a:rect l="T18" t="T19" r="T20" b="T21"/>
            <a:pathLst>
              <a:path w="3457575" h="792162">
                <a:moveTo>
                  <a:pt x="0" y="0"/>
                </a:moveTo>
                <a:lnTo>
                  <a:pt x="3325545" y="0"/>
                </a:lnTo>
                <a:cubicBezTo>
                  <a:pt x="3398463" y="0"/>
                  <a:pt x="3457575" y="59112"/>
                  <a:pt x="3457575" y="132030"/>
                </a:cubicBezTo>
                <a:lnTo>
                  <a:pt x="3457575" y="792162"/>
                </a:lnTo>
                <a:lnTo>
                  <a:pt x="0" y="792162"/>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Tüketimin Su Ayak İzi</a:t>
            </a:r>
            <a:endParaRPr lang="en-US" sz="2400" dirty="0">
              <a:solidFill>
                <a:schemeClr val="accent2"/>
              </a:solidFill>
              <a:cs typeface="+mn-cs"/>
            </a:endParaRPr>
          </a:p>
        </p:txBody>
      </p:sp>
      <p:cxnSp>
        <p:nvCxnSpPr>
          <p:cNvPr id="33" name="Straight Connector 32"/>
          <p:cNvCxnSpPr>
            <a:cxnSpLocks noChangeShapeType="1"/>
          </p:cNvCxnSpPr>
          <p:nvPr/>
        </p:nvCxnSpPr>
        <p:spPr bwMode="auto">
          <a:xfrm>
            <a:off x="8675688" y="2205038"/>
            <a:ext cx="0" cy="135890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flipH="1">
            <a:off x="8243888" y="3551238"/>
            <a:ext cx="431800" cy="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Freeform 10"/>
          <p:cNvSpPr>
            <a:spLocks/>
          </p:cNvSpPr>
          <p:nvPr/>
        </p:nvSpPr>
        <p:spPr bwMode="auto">
          <a:xfrm rot="10800000">
            <a:off x="3563938" y="3933825"/>
            <a:ext cx="431800" cy="647700"/>
          </a:xfrm>
          <a:custGeom>
            <a:avLst/>
            <a:gdLst/>
            <a:ahLst/>
            <a:cxnLst>
              <a:cxn ang="0">
                <a:pos x="810" y="490"/>
              </a:cxn>
              <a:cxn ang="0">
                <a:pos x="804" y="394"/>
              </a:cxn>
              <a:cxn ang="0">
                <a:pos x="784" y="302"/>
              </a:cxn>
              <a:cxn ang="0">
                <a:pos x="748" y="220"/>
              </a:cxn>
              <a:cxn ang="0">
                <a:pos x="700" y="146"/>
              </a:cxn>
              <a:cxn ang="0">
                <a:pos x="640" y="86"/>
              </a:cxn>
              <a:cxn ang="0">
                <a:pos x="570" y="40"/>
              </a:cxn>
              <a:cxn ang="0">
                <a:pos x="532" y="24"/>
              </a:cxn>
              <a:cxn ang="0">
                <a:pos x="492" y="10"/>
              </a:cxn>
              <a:cxn ang="0">
                <a:pos x="448" y="4"/>
              </a:cxn>
              <a:cxn ang="0">
                <a:pos x="404" y="0"/>
              </a:cxn>
              <a:cxn ang="0">
                <a:pos x="382" y="2"/>
              </a:cxn>
              <a:cxn ang="0">
                <a:pos x="338" y="6"/>
              </a:cxn>
              <a:cxn ang="0">
                <a:pos x="296" y="18"/>
              </a:cxn>
              <a:cxn ang="0">
                <a:pos x="256" y="34"/>
              </a:cxn>
              <a:cxn ang="0">
                <a:pos x="200" y="66"/>
              </a:cxn>
              <a:cxn ang="0">
                <a:pos x="136" y="122"/>
              </a:cxn>
              <a:cxn ang="0">
                <a:pos x="80" y="190"/>
              </a:cxn>
              <a:cxn ang="0">
                <a:pos x="40" y="268"/>
              </a:cxn>
              <a:cxn ang="0">
                <a:pos x="12" y="354"/>
              </a:cxn>
              <a:cxn ang="0">
                <a:pos x="0" y="444"/>
              </a:cxn>
              <a:cxn ang="0">
                <a:pos x="0" y="490"/>
              </a:cxn>
              <a:cxn ang="0">
                <a:pos x="6" y="548"/>
              </a:cxn>
              <a:cxn ang="0">
                <a:pos x="20" y="612"/>
              </a:cxn>
              <a:cxn ang="0">
                <a:pos x="68" y="760"/>
              </a:cxn>
              <a:cxn ang="0">
                <a:pos x="132" y="918"/>
              </a:cxn>
              <a:cxn ang="0">
                <a:pos x="206" y="1076"/>
              </a:cxn>
              <a:cxn ang="0">
                <a:pos x="342" y="1338"/>
              </a:cxn>
              <a:cxn ang="0">
                <a:pos x="404" y="1446"/>
              </a:cxn>
              <a:cxn ang="0">
                <a:pos x="422" y="1416"/>
              </a:cxn>
              <a:cxn ang="0">
                <a:pos x="530" y="1218"/>
              </a:cxn>
              <a:cxn ang="0">
                <a:pos x="640" y="994"/>
              </a:cxn>
              <a:cxn ang="0">
                <a:pos x="712" y="834"/>
              </a:cxn>
              <a:cxn ang="0">
                <a:pos x="768" y="682"/>
              </a:cxn>
              <a:cxn ang="0">
                <a:pos x="796" y="578"/>
              </a:cxn>
              <a:cxn ang="0">
                <a:pos x="808" y="516"/>
              </a:cxn>
              <a:cxn ang="0">
                <a:pos x="810" y="490"/>
              </a:cxn>
            </a:cxnLst>
            <a:rect l="0" t="0" r="r" b="b"/>
            <a:pathLst>
              <a:path w="810" h="1446">
                <a:moveTo>
                  <a:pt x="810" y="490"/>
                </a:moveTo>
                <a:lnTo>
                  <a:pt x="810" y="490"/>
                </a:lnTo>
                <a:lnTo>
                  <a:pt x="808" y="440"/>
                </a:lnTo>
                <a:lnTo>
                  <a:pt x="804" y="394"/>
                </a:lnTo>
                <a:lnTo>
                  <a:pt x="796" y="348"/>
                </a:lnTo>
                <a:lnTo>
                  <a:pt x="784" y="302"/>
                </a:lnTo>
                <a:lnTo>
                  <a:pt x="768" y="260"/>
                </a:lnTo>
                <a:lnTo>
                  <a:pt x="748" y="220"/>
                </a:lnTo>
                <a:lnTo>
                  <a:pt x="726" y="182"/>
                </a:lnTo>
                <a:lnTo>
                  <a:pt x="700" y="146"/>
                </a:lnTo>
                <a:lnTo>
                  <a:pt x="672" y="114"/>
                </a:lnTo>
                <a:lnTo>
                  <a:pt x="640" y="86"/>
                </a:lnTo>
                <a:lnTo>
                  <a:pt x="606" y="62"/>
                </a:lnTo>
                <a:lnTo>
                  <a:pt x="570" y="40"/>
                </a:lnTo>
                <a:lnTo>
                  <a:pt x="552" y="32"/>
                </a:lnTo>
                <a:lnTo>
                  <a:pt x="532" y="24"/>
                </a:lnTo>
                <a:lnTo>
                  <a:pt x="512" y="16"/>
                </a:lnTo>
                <a:lnTo>
                  <a:pt x="492" y="10"/>
                </a:lnTo>
                <a:lnTo>
                  <a:pt x="470" y="6"/>
                </a:lnTo>
                <a:lnTo>
                  <a:pt x="448" y="4"/>
                </a:lnTo>
                <a:lnTo>
                  <a:pt x="426" y="2"/>
                </a:lnTo>
                <a:lnTo>
                  <a:pt x="404" y="0"/>
                </a:lnTo>
                <a:lnTo>
                  <a:pt x="404" y="0"/>
                </a:lnTo>
                <a:lnTo>
                  <a:pt x="382" y="2"/>
                </a:lnTo>
                <a:lnTo>
                  <a:pt x="360" y="4"/>
                </a:lnTo>
                <a:lnTo>
                  <a:pt x="338" y="6"/>
                </a:lnTo>
                <a:lnTo>
                  <a:pt x="316" y="12"/>
                </a:lnTo>
                <a:lnTo>
                  <a:pt x="296" y="18"/>
                </a:lnTo>
                <a:lnTo>
                  <a:pt x="276" y="24"/>
                </a:lnTo>
                <a:lnTo>
                  <a:pt x="256" y="34"/>
                </a:lnTo>
                <a:lnTo>
                  <a:pt x="238" y="42"/>
                </a:lnTo>
                <a:lnTo>
                  <a:pt x="200" y="66"/>
                </a:lnTo>
                <a:lnTo>
                  <a:pt x="166" y="92"/>
                </a:lnTo>
                <a:lnTo>
                  <a:pt x="136" y="122"/>
                </a:lnTo>
                <a:lnTo>
                  <a:pt x="106" y="154"/>
                </a:lnTo>
                <a:lnTo>
                  <a:pt x="80" y="190"/>
                </a:lnTo>
                <a:lnTo>
                  <a:pt x="58" y="228"/>
                </a:lnTo>
                <a:lnTo>
                  <a:pt x="40" y="268"/>
                </a:lnTo>
                <a:lnTo>
                  <a:pt x="24" y="312"/>
                </a:lnTo>
                <a:lnTo>
                  <a:pt x="12" y="354"/>
                </a:lnTo>
                <a:lnTo>
                  <a:pt x="4" y="400"/>
                </a:lnTo>
                <a:lnTo>
                  <a:pt x="0" y="444"/>
                </a:lnTo>
                <a:lnTo>
                  <a:pt x="0" y="490"/>
                </a:lnTo>
                <a:lnTo>
                  <a:pt x="0" y="490"/>
                </a:lnTo>
                <a:lnTo>
                  <a:pt x="2" y="518"/>
                </a:lnTo>
                <a:lnTo>
                  <a:pt x="6" y="548"/>
                </a:lnTo>
                <a:lnTo>
                  <a:pt x="12" y="580"/>
                </a:lnTo>
                <a:lnTo>
                  <a:pt x="20" y="612"/>
                </a:lnTo>
                <a:lnTo>
                  <a:pt x="42" y="684"/>
                </a:lnTo>
                <a:lnTo>
                  <a:pt x="68" y="760"/>
                </a:lnTo>
                <a:lnTo>
                  <a:pt x="98" y="838"/>
                </a:lnTo>
                <a:lnTo>
                  <a:pt x="132" y="918"/>
                </a:lnTo>
                <a:lnTo>
                  <a:pt x="170" y="998"/>
                </a:lnTo>
                <a:lnTo>
                  <a:pt x="206" y="1076"/>
                </a:lnTo>
                <a:lnTo>
                  <a:pt x="280" y="1220"/>
                </a:lnTo>
                <a:lnTo>
                  <a:pt x="342" y="1338"/>
                </a:lnTo>
                <a:lnTo>
                  <a:pt x="388" y="1418"/>
                </a:lnTo>
                <a:lnTo>
                  <a:pt x="404" y="1446"/>
                </a:lnTo>
                <a:lnTo>
                  <a:pt x="404" y="1446"/>
                </a:lnTo>
                <a:lnTo>
                  <a:pt x="422" y="1416"/>
                </a:lnTo>
                <a:lnTo>
                  <a:pt x="466" y="1336"/>
                </a:lnTo>
                <a:lnTo>
                  <a:pt x="530" y="1218"/>
                </a:lnTo>
                <a:lnTo>
                  <a:pt x="604" y="1072"/>
                </a:lnTo>
                <a:lnTo>
                  <a:pt x="640" y="994"/>
                </a:lnTo>
                <a:lnTo>
                  <a:pt x="676" y="914"/>
                </a:lnTo>
                <a:lnTo>
                  <a:pt x="712" y="834"/>
                </a:lnTo>
                <a:lnTo>
                  <a:pt x="742" y="756"/>
                </a:lnTo>
                <a:lnTo>
                  <a:pt x="768" y="682"/>
                </a:lnTo>
                <a:lnTo>
                  <a:pt x="790" y="610"/>
                </a:lnTo>
                <a:lnTo>
                  <a:pt x="796" y="578"/>
                </a:lnTo>
                <a:lnTo>
                  <a:pt x="802" y="546"/>
                </a:lnTo>
                <a:lnTo>
                  <a:pt x="808" y="516"/>
                </a:lnTo>
                <a:lnTo>
                  <a:pt x="810" y="490"/>
                </a:lnTo>
                <a:lnTo>
                  <a:pt x="810" y="490"/>
                </a:lnTo>
                <a:close/>
              </a:path>
            </a:pathLst>
          </a:custGeom>
          <a:solidFill>
            <a:srgbClr val="178B2D"/>
          </a:solidFill>
          <a:ln w="9525">
            <a:noFill/>
            <a:round/>
            <a:headEnd/>
            <a:tailEnd/>
          </a:ln>
        </p:spPr>
        <p:txBody>
          <a:bodyPr/>
          <a:lstStyle/>
          <a:p>
            <a:pPr>
              <a:defRPr/>
            </a:pPr>
            <a:endParaRPr lang="ru-RU">
              <a:solidFill>
                <a:schemeClr val="accent1"/>
              </a:solidFill>
              <a:ea typeface="ＭＳ Ｐゴシック" pitchFamily="-84" charset="-128"/>
              <a:cs typeface="+mn-cs"/>
            </a:endParaRPr>
          </a:p>
        </p:txBody>
      </p:sp>
      <p:sp>
        <p:nvSpPr>
          <p:cNvPr id="41" name="Freeform 10"/>
          <p:cNvSpPr>
            <a:spLocks/>
          </p:cNvSpPr>
          <p:nvPr/>
        </p:nvSpPr>
        <p:spPr bwMode="auto">
          <a:xfrm rot="10800000">
            <a:off x="4211638" y="3933825"/>
            <a:ext cx="431800" cy="647700"/>
          </a:xfrm>
          <a:custGeom>
            <a:avLst/>
            <a:gdLst/>
            <a:ahLst/>
            <a:cxnLst>
              <a:cxn ang="0">
                <a:pos x="810" y="490"/>
              </a:cxn>
              <a:cxn ang="0">
                <a:pos x="804" y="394"/>
              </a:cxn>
              <a:cxn ang="0">
                <a:pos x="784" y="302"/>
              </a:cxn>
              <a:cxn ang="0">
                <a:pos x="748" y="220"/>
              </a:cxn>
              <a:cxn ang="0">
                <a:pos x="700" y="146"/>
              </a:cxn>
              <a:cxn ang="0">
                <a:pos x="640" y="86"/>
              </a:cxn>
              <a:cxn ang="0">
                <a:pos x="570" y="40"/>
              </a:cxn>
              <a:cxn ang="0">
                <a:pos x="532" y="24"/>
              </a:cxn>
              <a:cxn ang="0">
                <a:pos x="492" y="10"/>
              </a:cxn>
              <a:cxn ang="0">
                <a:pos x="448" y="4"/>
              </a:cxn>
              <a:cxn ang="0">
                <a:pos x="404" y="0"/>
              </a:cxn>
              <a:cxn ang="0">
                <a:pos x="382" y="2"/>
              </a:cxn>
              <a:cxn ang="0">
                <a:pos x="338" y="6"/>
              </a:cxn>
              <a:cxn ang="0">
                <a:pos x="296" y="18"/>
              </a:cxn>
              <a:cxn ang="0">
                <a:pos x="256" y="34"/>
              </a:cxn>
              <a:cxn ang="0">
                <a:pos x="200" y="66"/>
              </a:cxn>
              <a:cxn ang="0">
                <a:pos x="136" y="122"/>
              </a:cxn>
              <a:cxn ang="0">
                <a:pos x="80" y="190"/>
              </a:cxn>
              <a:cxn ang="0">
                <a:pos x="40" y="268"/>
              </a:cxn>
              <a:cxn ang="0">
                <a:pos x="12" y="354"/>
              </a:cxn>
              <a:cxn ang="0">
                <a:pos x="0" y="444"/>
              </a:cxn>
              <a:cxn ang="0">
                <a:pos x="0" y="490"/>
              </a:cxn>
              <a:cxn ang="0">
                <a:pos x="6" y="548"/>
              </a:cxn>
              <a:cxn ang="0">
                <a:pos x="20" y="612"/>
              </a:cxn>
              <a:cxn ang="0">
                <a:pos x="68" y="760"/>
              </a:cxn>
              <a:cxn ang="0">
                <a:pos x="132" y="918"/>
              </a:cxn>
              <a:cxn ang="0">
                <a:pos x="206" y="1076"/>
              </a:cxn>
              <a:cxn ang="0">
                <a:pos x="342" y="1338"/>
              </a:cxn>
              <a:cxn ang="0">
                <a:pos x="404" y="1446"/>
              </a:cxn>
              <a:cxn ang="0">
                <a:pos x="422" y="1416"/>
              </a:cxn>
              <a:cxn ang="0">
                <a:pos x="530" y="1218"/>
              </a:cxn>
              <a:cxn ang="0">
                <a:pos x="640" y="994"/>
              </a:cxn>
              <a:cxn ang="0">
                <a:pos x="712" y="834"/>
              </a:cxn>
              <a:cxn ang="0">
                <a:pos x="768" y="682"/>
              </a:cxn>
              <a:cxn ang="0">
                <a:pos x="796" y="578"/>
              </a:cxn>
              <a:cxn ang="0">
                <a:pos x="808" y="516"/>
              </a:cxn>
              <a:cxn ang="0">
                <a:pos x="810" y="490"/>
              </a:cxn>
            </a:cxnLst>
            <a:rect l="0" t="0" r="r" b="b"/>
            <a:pathLst>
              <a:path w="810" h="1446">
                <a:moveTo>
                  <a:pt x="810" y="490"/>
                </a:moveTo>
                <a:lnTo>
                  <a:pt x="810" y="490"/>
                </a:lnTo>
                <a:lnTo>
                  <a:pt x="808" y="440"/>
                </a:lnTo>
                <a:lnTo>
                  <a:pt x="804" y="394"/>
                </a:lnTo>
                <a:lnTo>
                  <a:pt x="796" y="348"/>
                </a:lnTo>
                <a:lnTo>
                  <a:pt x="784" y="302"/>
                </a:lnTo>
                <a:lnTo>
                  <a:pt x="768" y="260"/>
                </a:lnTo>
                <a:lnTo>
                  <a:pt x="748" y="220"/>
                </a:lnTo>
                <a:lnTo>
                  <a:pt x="726" y="182"/>
                </a:lnTo>
                <a:lnTo>
                  <a:pt x="700" y="146"/>
                </a:lnTo>
                <a:lnTo>
                  <a:pt x="672" y="114"/>
                </a:lnTo>
                <a:lnTo>
                  <a:pt x="640" y="86"/>
                </a:lnTo>
                <a:lnTo>
                  <a:pt x="606" y="62"/>
                </a:lnTo>
                <a:lnTo>
                  <a:pt x="570" y="40"/>
                </a:lnTo>
                <a:lnTo>
                  <a:pt x="552" y="32"/>
                </a:lnTo>
                <a:lnTo>
                  <a:pt x="532" y="24"/>
                </a:lnTo>
                <a:lnTo>
                  <a:pt x="512" y="16"/>
                </a:lnTo>
                <a:lnTo>
                  <a:pt x="492" y="10"/>
                </a:lnTo>
                <a:lnTo>
                  <a:pt x="470" y="6"/>
                </a:lnTo>
                <a:lnTo>
                  <a:pt x="448" y="4"/>
                </a:lnTo>
                <a:lnTo>
                  <a:pt x="426" y="2"/>
                </a:lnTo>
                <a:lnTo>
                  <a:pt x="404" y="0"/>
                </a:lnTo>
                <a:lnTo>
                  <a:pt x="404" y="0"/>
                </a:lnTo>
                <a:lnTo>
                  <a:pt x="382" y="2"/>
                </a:lnTo>
                <a:lnTo>
                  <a:pt x="360" y="4"/>
                </a:lnTo>
                <a:lnTo>
                  <a:pt x="338" y="6"/>
                </a:lnTo>
                <a:lnTo>
                  <a:pt x="316" y="12"/>
                </a:lnTo>
                <a:lnTo>
                  <a:pt x="296" y="18"/>
                </a:lnTo>
                <a:lnTo>
                  <a:pt x="276" y="24"/>
                </a:lnTo>
                <a:lnTo>
                  <a:pt x="256" y="34"/>
                </a:lnTo>
                <a:lnTo>
                  <a:pt x="238" y="42"/>
                </a:lnTo>
                <a:lnTo>
                  <a:pt x="200" y="66"/>
                </a:lnTo>
                <a:lnTo>
                  <a:pt x="166" y="92"/>
                </a:lnTo>
                <a:lnTo>
                  <a:pt x="136" y="122"/>
                </a:lnTo>
                <a:lnTo>
                  <a:pt x="106" y="154"/>
                </a:lnTo>
                <a:lnTo>
                  <a:pt x="80" y="190"/>
                </a:lnTo>
                <a:lnTo>
                  <a:pt x="58" y="228"/>
                </a:lnTo>
                <a:lnTo>
                  <a:pt x="40" y="268"/>
                </a:lnTo>
                <a:lnTo>
                  <a:pt x="24" y="312"/>
                </a:lnTo>
                <a:lnTo>
                  <a:pt x="12" y="354"/>
                </a:lnTo>
                <a:lnTo>
                  <a:pt x="4" y="400"/>
                </a:lnTo>
                <a:lnTo>
                  <a:pt x="0" y="444"/>
                </a:lnTo>
                <a:lnTo>
                  <a:pt x="0" y="490"/>
                </a:lnTo>
                <a:lnTo>
                  <a:pt x="0" y="490"/>
                </a:lnTo>
                <a:lnTo>
                  <a:pt x="2" y="518"/>
                </a:lnTo>
                <a:lnTo>
                  <a:pt x="6" y="548"/>
                </a:lnTo>
                <a:lnTo>
                  <a:pt x="12" y="580"/>
                </a:lnTo>
                <a:lnTo>
                  <a:pt x="20" y="612"/>
                </a:lnTo>
                <a:lnTo>
                  <a:pt x="42" y="684"/>
                </a:lnTo>
                <a:lnTo>
                  <a:pt x="68" y="760"/>
                </a:lnTo>
                <a:lnTo>
                  <a:pt x="98" y="838"/>
                </a:lnTo>
                <a:lnTo>
                  <a:pt x="132" y="918"/>
                </a:lnTo>
                <a:lnTo>
                  <a:pt x="170" y="998"/>
                </a:lnTo>
                <a:lnTo>
                  <a:pt x="206" y="1076"/>
                </a:lnTo>
                <a:lnTo>
                  <a:pt x="280" y="1220"/>
                </a:lnTo>
                <a:lnTo>
                  <a:pt x="342" y="1338"/>
                </a:lnTo>
                <a:lnTo>
                  <a:pt x="388" y="1418"/>
                </a:lnTo>
                <a:lnTo>
                  <a:pt x="404" y="1446"/>
                </a:lnTo>
                <a:lnTo>
                  <a:pt x="404" y="1446"/>
                </a:lnTo>
                <a:lnTo>
                  <a:pt x="422" y="1416"/>
                </a:lnTo>
                <a:lnTo>
                  <a:pt x="466" y="1336"/>
                </a:lnTo>
                <a:lnTo>
                  <a:pt x="530" y="1218"/>
                </a:lnTo>
                <a:lnTo>
                  <a:pt x="604" y="1072"/>
                </a:lnTo>
                <a:lnTo>
                  <a:pt x="640" y="994"/>
                </a:lnTo>
                <a:lnTo>
                  <a:pt x="676" y="914"/>
                </a:lnTo>
                <a:lnTo>
                  <a:pt x="712" y="834"/>
                </a:lnTo>
                <a:lnTo>
                  <a:pt x="742" y="756"/>
                </a:lnTo>
                <a:lnTo>
                  <a:pt x="768" y="682"/>
                </a:lnTo>
                <a:lnTo>
                  <a:pt x="790" y="610"/>
                </a:lnTo>
                <a:lnTo>
                  <a:pt x="796" y="578"/>
                </a:lnTo>
                <a:lnTo>
                  <a:pt x="802" y="546"/>
                </a:lnTo>
                <a:lnTo>
                  <a:pt x="808" y="516"/>
                </a:lnTo>
                <a:lnTo>
                  <a:pt x="810" y="490"/>
                </a:lnTo>
                <a:lnTo>
                  <a:pt x="810" y="490"/>
                </a:lnTo>
                <a:close/>
              </a:path>
            </a:pathLst>
          </a:custGeom>
          <a:solidFill>
            <a:srgbClr val="0066FF"/>
          </a:solidFill>
          <a:ln w="9525">
            <a:noFill/>
            <a:round/>
            <a:headEnd/>
            <a:tailEnd/>
          </a:ln>
        </p:spPr>
        <p:txBody>
          <a:bodyPr/>
          <a:lstStyle/>
          <a:p>
            <a:pPr>
              <a:defRPr/>
            </a:pPr>
            <a:endParaRPr lang="ru-RU">
              <a:ea typeface="ＭＳ Ｐゴシック" pitchFamily="-84" charset="-128"/>
              <a:cs typeface="+mn-cs"/>
            </a:endParaRPr>
          </a:p>
        </p:txBody>
      </p:sp>
      <p:sp>
        <p:nvSpPr>
          <p:cNvPr id="42" name="Freeform 10"/>
          <p:cNvSpPr>
            <a:spLocks/>
          </p:cNvSpPr>
          <p:nvPr/>
        </p:nvSpPr>
        <p:spPr bwMode="auto">
          <a:xfrm rot="10800000">
            <a:off x="4859338" y="3933825"/>
            <a:ext cx="433387" cy="647700"/>
          </a:xfrm>
          <a:custGeom>
            <a:avLst/>
            <a:gdLst/>
            <a:ahLst/>
            <a:cxnLst>
              <a:cxn ang="0">
                <a:pos x="810" y="490"/>
              </a:cxn>
              <a:cxn ang="0">
                <a:pos x="804" y="394"/>
              </a:cxn>
              <a:cxn ang="0">
                <a:pos x="784" y="302"/>
              </a:cxn>
              <a:cxn ang="0">
                <a:pos x="748" y="220"/>
              </a:cxn>
              <a:cxn ang="0">
                <a:pos x="700" y="146"/>
              </a:cxn>
              <a:cxn ang="0">
                <a:pos x="640" y="86"/>
              </a:cxn>
              <a:cxn ang="0">
                <a:pos x="570" y="40"/>
              </a:cxn>
              <a:cxn ang="0">
                <a:pos x="532" y="24"/>
              </a:cxn>
              <a:cxn ang="0">
                <a:pos x="492" y="10"/>
              </a:cxn>
              <a:cxn ang="0">
                <a:pos x="448" y="4"/>
              </a:cxn>
              <a:cxn ang="0">
                <a:pos x="404" y="0"/>
              </a:cxn>
              <a:cxn ang="0">
                <a:pos x="382" y="2"/>
              </a:cxn>
              <a:cxn ang="0">
                <a:pos x="338" y="6"/>
              </a:cxn>
              <a:cxn ang="0">
                <a:pos x="296" y="18"/>
              </a:cxn>
              <a:cxn ang="0">
                <a:pos x="256" y="34"/>
              </a:cxn>
              <a:cxn ang="0">
                <a:pos x="200" y="66"/>
              </a:cxn>
              <a:cxn ang="0">
                <a:pos x="136" y="122"/>
              </a:cxn>
              <a:cxn ang="0">
                <a:pos x="80" y="190"/>
              </a:cxn>
              <a:cxn ang="0">
                <a:pos x="40" y="268"/>
              </a:cxn>
              <a:cxn ang="0">
                <a:pos x="12" y="354"/>
              </a:cxn>
              <a:cxn ang="0">
                <a:pos x="0" y="444"/>
              </a:cxn>
              <a:cxn ang="0">
                <a:pos x="0" y="490"/>
              </a:cxn>
              <a:cxn ang="0">
                <a:pos x="6" y="548"/>
              </a:cxn>
              <a:cxn ang="0">
                <a:pos x="20" y="612"/>
              </a:cxn>
              <a:cxn ang="0">
                <a:pos x="68" y="760"/>
              </a:cxn>
              <a:cxn ang="0">
                <a:pos x="132" y="918"/>
              </a:cxn>
              <a:cxn ang="0">
                <a:pos x="206" y="1076"/>
              </a:cxn>
              <a:cxn ang="0">
                <a:pos x="342" y="1338"/>
              </a:cxn>
              <a:cxn ang="0">
                <a:pos x="404" y="1446"/>
              </a:cxn>
              <a:cxn ang="0">
                <a:pos x="422" y="1416"/>
              </a:cxn>
              <a:cxn ang="0">
                <a:pos x="530" y="1218"/>
              </a:cxn>
              <a:cxn ang="0">
                <a:pos x="640" y="994"/>
              </a:cxn>
              <a:cxn ang="0">
                <a:pos x="712" y="834"/>
              </a:cxn>
              <a:cxn ang="0">
                <a:pos x="768" y="682"/>
              </a:cxn>
              <a:cxn ang="0">
                <a:pos x="796" y="578"/>
              </a:cxn>
              <a:cxn ang="0">
                <a:pos x="808" y="516"/>
              </a:cxn>
              <a:cxn ang="0">
                <a:pos x="810" y="490"/>
              </a:cxn>
            </a:cxnLst>
            <a:rect l="0" t="0" r="r" b="b"/>
            <a:pathLst>
              <a:path w="810" h="1446">
                <a:moveTo>
                  <a:pt x="810" y="490"/>
                </a:moveTo>
                <a:lnTo>
                  <a:pt x="810" y="490"/>
                </a:lnTo>
                <a:lnTo>
                  <a:pt x="808" y="440"/>
                </a:lnTo>
                <a:lnTo>
                  <a:pt x="804" y="394"/>
                </a:lnTo>
                <a:lnTo>
                  <a:pt x="796" y="348"/>
                </a:lnTo>
                <a:lnTo>
                  <a:pt x="784" y="302"/>
                </a:lnTo>
                <a:lnTo>
                  <a:pt x="768" y="260"/>
                </a:lnTo>
                <a:lnTo>
                  <a:pt x="748" y="220"/>
                </a:lnTo>
                <a:lnTo>
                  <a:pt x="726" y="182"/>
                </a:lnTo>
                <a:lnTo>
                  <a:pt x="700" y="146"/>
                </a:lnTo>
                <a:lnTo>
                  <a:pt x="672" y="114"/>
                </a:lnTo>
                <a:lnTo>
                  <a:pt x="640" y="86"/>
                </a:lnTo>
                <a:lnTo>
                  <a:pt x="606" y="62"/>
                </a:lnTo>
                <a:lnTo>
                  <a:pt x="570" y="40"/>
                </a:lnTo>
                <a:lnTo>
                  <a:pt x="552" y="32"/>
                </a:lnTo>
                <a:lnTo>
                  <a:pt x="532" y="24"/>
                </a:lnTo>
                <a:lnTo>
                  <a:pt x="512" y="16"/>
                </a:lnTo>
                <a:lnTo>
                  <a:pt x="492" y="10"/>
                </a:lnTo>
                <a:lnTo>
                  <a:pt x="470" y="6"/>
                </a:lnTo>
                <a:lnTo>
                  <a:pt x="448" y="4"/>
                </a:lnTo>
                <a:lnTo>
                  <a:pt x="426" y="2"/>
                </a:lnTo>
                <a:lnTo>
                  <a:pt x="404" y="0"/>
                </a:lnTo>
                <a:lnTo>
                  <a:pt x="404" y="0"/>
                </a:lnTo>
                <a:lnTo>
                  <a:pt x="382" y="2"/>
                </a:lnTo>
                <a:lnTo>
                  <a:pt x="360" y="4"/>
                </a:lnTo>
                <a:lnTo>
                  <a:pt x="338" y="6"/>
                </a:lnTo>
                <a:lnTo>
                  <a:pt x="316" y="12"/>
                </a:lnTo>
                <a:lnTo>
                  <a:pt x="296" y="18"/>
                </a:lnTo>
                <a:lnTo>
                  <a:pt x="276" y="24"/>
                </a:lnTo>
                <a:lnTo>
                  <a:pt x="256" y="34"/>
                </a:lnTo>
                <a:lnTo>
                  <a:pt x="238" y="42"/>
                </a:lnTo>
                <a:lnTo>
                  <a:pt x="200" y="66"/>
                </a:lnTo>
                <a:lnTo>
                  <a:pt x="166" y="92"/>
                </a:lnTo>
                <a:lnTo>
                  <a:pt x="136" y="122"/>
                </a:lnTo>
                <a:lnTo>
                  <a:pt x="106" y="154"/>
                </a:lnTo>
                <a:lnTo>
                  <a:pt x="80" y="190"/>
                </a:lnTo>
                <a:lnTo>
                  <a:pt x="58" y="228"/>
                </a:lnTo>
                <a:lnTo>
                  <a:pt x="40" y="268"/>
                </a:lnTo>
                <a:lnTo>
                  <a:pt x="24" y="312"/>
                </a:lnTo>
                <a:lnTo>
                  <a:pt x="12" y="354"/>
                </a:lnTo>
                <a:lnTo>
                  <a:pt x="4" y="400"/>
                </a:lnTo>
                <a:lnTo>
                  <a:pt x="0" y="444"/>
                </a:lnTo>
                <a:lnTo>
                  <a:pt x="0" y="490"/>
                </a:lnTo>
                <a:lnTo>
                  <a:pt x="0" y="490"/>
                </a:lnTo>
                <a:lnTo>
                  <a:pt x="2" y="518"/>
                </a:lnTo>
                <a:lnTo>
                  <a:pt x="6" y="548"/>
                </a:lnTo>
                <a:lnTo>
                  <a:pt x="12" y="580"/>
                </a:lnTo>
                <a:lnTo>
                  <a:pt x="20" y="612"/>
                </a:lnTo>
                <a:lnTo>
                  <a:pt x="42" y="684"/>
                </a:lnTo>
                <a:lnTo>
                  <a:pt x="68" y="760"/>
                </a:lnTo>
                <a:lnTo>
                  <a:pt x="98" y="838"/>
                </a:lnTo>
                <a:lnTo>
                  <a:pt x="132" y="918"/>
                </a:lnTo>
                <a:lnTo>
                  <a:pt x="170" y="998"/>
                </a:lnTo>
                <a:lnTo>
                  <a:pt x="206" y="1076"/>
                </a:lnTo>
                <a:lnTo>
                  <a:pt x="280" y="1220"/>
                </a:lnTo>
                <a:lnTo>
                  <a:pt x="342" y="1338"/>
                </a:lnTo>
                <a:lnTo>
                  <a:pt x="388" y="1418"/>
                </a:lnTo>
                <a:lnTo>
                  <a:pt x="404" y="1446"/>
                </a:lnTo>
                <a:lnTo>
                  <a:pt x="404" y="1446"/>
                </a:lnTo>
                <a:lnTo>
                  <a:pt x="422" y="1416"/>
                </a:lnTo>
                <a:lnTo>
                  <a:pt x="466" y="1336"/>
                </a:lnTo>
                <a:lnTo>
                  <a:pt x="530" y="1218"/>
                </a:lnTo>
                <a:lnTo>
                  <a:pt x="604" y="1072"/>
                </a:lnTo>
                <a:lnTo>
                  <a:pt x="640" y="994"/>
                </a:lnTo>
                <a:lnTo>
                  <a:pt x="676" y="914"/>
                </a:lnTo>
                <a:lnTo>
                  <a:pt x="712" y="834"/>
                </a:lnTo>
                <a:lnTo>
                  <a:pt x="742" y="756"/>
                </a:lnTo>
                <a:lnTo>
                  <a:pt x="768" y="682"/>
                </a:lnTo>
                <a:lnTo>
                  <a:pt x="790" y="610"/>
                </a:lnTo>
                <a:lnTo>
                  <a:pt x="796" y="578"/>
                </a:lnTo>
                <a:lnTo>
                  <a:pt x="802" y="546"/>
                </a:lnTo>
                <a:lnTo>
                  <a:pt x="808" y="516"/>
                </a:lnTo>
                <a:lnTo>
                  <a:pt x="810" y="490"/>
                </a:lnTo>
                <a:lnTo>
                  <a:pt x="810" y="490"/>
                </a:lnTo>
                <a:close/>
              </a:path>
            </a:pathLst>
          </a:custGeom>
          <a:solidFill>
            <a:schemeClr val="bg1">
              <a:lumMod val="65000"/>
            </a:schemeClr>
          </a:solidFill>
          <a:ln w="9525">
            <a:noFill/>
            <a:round/>
            <a:headEnd/>
            <a:tailEnd/>
          </a:ln>
        </p:spPr>
        <p:txBody>
          <a:bodyPr/>
          <a:lstStyle/>
          <a:p>
            <a:pPr>
              <a:defRPr/>
            </a:pPr>
            <a:endParaRPr lang="ru-RU">
              <a:ea typeface="ＭＳ Ｐゴシック" pitchFamily="-84" charset="-128"/>
              <a:cs typeface="+mn-cs"/>
            </a:endParaRPr>
          </a:p>
        </p:txBody>
      </p:sp>
      <p:cxnSp>
        <p:nvCxnSpPr>
          <p:cNvPr id="43" name="Straight Connector 42"/>
          <p:cNvCxnSpPr>
            <a:cxnSpLocks noChangeShapeType="1"/>
          </p:cNvCxnSpPr>
          <p:nvPr/>
        </p:nvCxnSpPr>
        <p:spPr bwMode="auto">
          <a:xfrm>
            <a:off x="7235825" y="1916113"/>
            <a:ext cx="0" cy="1800225"/>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flipH="1">
            <a:off x="6300788" y="3716338"/>
            <a:ext cx="935037" cy="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88084" name="Picture 23" descr="P:\İLETİSİM\WWF-New Brand Guideline\New Folder\basecamp\grafikler\manwo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5732463"/>
            <a:ext cx="6334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ractor"/>
          <p:cNvSpPr>
            <a:spLocks noEditPoints="1"/>
          </p:cNvSpPr>
          <p:nvPr/>
        </p:nvSpPr>
        <p:spPr bwMode="auto">
          <a:xfrm>
            <a:off x="5148263" y="5732463"/>
            <a:ext cx="846137" cy="720725"/>
          </a:xfrm>
          <a:custGeom>
            <a:avLst/>
            <a:gdLst>
              <a:gd name="T0" fmla="*/ 2147483647 w 1522"/>
              <a:gd name="T1" fmla="*/ 2147483647 h 1205"/>
              <a:gd name="T2" fmla="*/ 2147483647 w 1522"/>
              <a:gd name="T3" fmla="*/ 2147483647 h 1205"/>
              <a:gd name="T4" fmla="*/ 2147483647 w 1522"/>
              <a:gd name="T5" fmla="*/ 2147483647 h 1205"/>
              <a:gd name="T6" fmla="*/ 2147483647 w 1522"/>
              <a:gd name="T7" fmla="*/ 2147483647 h 1205"/>
              <a:gd name="T8" fmla="*/ 2147483647 w 1522"/>
              <a:gd name="T9" fmla="*/ 2147483647 h 1205"/>
              <a:gd name="T10" fmla="*/ 2147483647 w 1522"/>
              <a:gd name="T11" fmla="*/ 2147483647 h 1205"/>
              <a:gd name="T12" fmla="*/ 2147483647 w 1522"/>
              <a:gd name="T13" fmla="*/ 2147483647 h 1205"/>
              <a:gd name="T14" fmla="*/ 2147483647 w 1522"/>
              <a:gd name="T15" fmla="*/ 2147483647 h 1205"/>
              <a:gd name="T16" fmla="*/ 2147483647 w 1522"/>
              <a:gd name="T17" fmla="*/ 2147483647 h 1205"/>
              <a:gd name="T18" fmla="*/ 2147483647 w 1522"/>
              <a:gd name="T19" fmla="*/ 2147483647 h 1205"/>
              <a:gd name="T20" fmla="*/ 2147483647 w 1522"/>
              <a:gd name="T21" fmla="*/ 2147483647 h 1205"/>
              <a:gd name="T22" fmla="*/ 2147483647 w 1522"/>
              <a:gd name="T23" fmla="*/ 2147483647 h 1205"/>
              <a:gd name="T24" fmla="*/ 2147483647 w 1522"/>
              <a:gd name="T25" fmla="*/ 2147483647 h 1205"/>
              <a:gd name="T26" fmla="*/ 2147483647 w 1522"/>
              <a:gd name="T27" fmla="*/ 2147483647 h 1205"/>
              <a:gd name="T28" fmla="*/ 2147483647 w 1522"/>
              <a:gd name="T29" fmla="*/ 2147483647 h 1205"/>
              <a:gd name="T30" fmla="*/ 2147483647 w 1522"/>
              <a:gd name="T31" fmla="*/ 2147483647 h 1205"/>
              <a:gd name="T32" fmla="*/ 2147483647 w 1522"/>
              <a:gd name="T33" fmla="*/ 2147483647 h 1205"/>
              <a:gd name="T34" fmla="*/ 2147483647 w 1522"/>
              <a:gd name="T35" fmla="*/ 2147483647 h 1205"/>
              <a:gd name="T36" fmla="*/ 2147483647 w 1522"/>
              <a:gd name="T37" fmla="*/ 2147483647 h 1205"/>
              <a:gd name="T38" fmla="*/ 2147483647 w 1522"/>
              <a:gd name="T39" fmla="*/ 2147483647 h 1205"/>
              <a:gd name="T40" fmla="*/ 2147483647 w 1522"/>
              <a:gd name="T41" fmla="*/ 2147483647 h 1205"/>
              <a:gd name="T42" fmla="*/ 2147483647 w 1522"/>
              <a:gd name="T43" fmla="*/ 2147483647 h 1205"/>
              <a:gd name="T44" fmla="*/ 2147483647 w 1522"/>
              <a:gd name="T45" fmla="*/ 2147483647 h 1205"/>
              <a:gd name="T46" fmla="*/ 2147483647 w 1522"/>
              <a:gd name="T47" fmla="*/ 2147483647 h 1205"/>
              <a:gd name="T48" fmla="*/ 2147483647 w 1522"/>
              <a:gd name="T49" fmla="*/ 2147483647 h 1205"/>
              <a:gd name="T50" fmla="*/ 2147483647 w 1522"/>
              <a:gd name="T51" fmla="*/ 2147483647 h 1205"/>
              <a:gd name="T52" fmla="*/ 2147483647 w 1522"/>
              <a:gd name="T53" fmla="*/ 2147483647 h 1205"/>
              <a:gd name="T54" fmla="*/ 2147483647 w 1522"/>
              <a:gd name="T55" fmla="*/ 2147483647 h 1205"/>
              <a:gd name="T56" fmla="*/ 2147483647 w 1522"/>
              <a:gd name="T57" fmla="*/ 2147483647 h 1205"/>
              <a:gd name="T58" fmla="*/ 2147483647 w 1522"/>
              <a:gd name="T59" fmla="*/ 2147483647 h 1205"/>
              <a:gd name="T60" fmla="*/ 2147483647 w 1522"/>
              <a:gd name="T61" fmla="*/ 2147483647 h 1205"/>
              <a:gd name="T62" fmla="*/ 2147483647 w 1522"/>
              <a:gd name="T63" fmla="*/ 2147483647 h 1205"/>
              <a:gd name="T64" fmla="*/ 2147483647 w 1522"/>
              <a:gd name="T65" fmla="*/ 2147483647 h 1205"/>
              <a:gd name="T66" fmla="*/ 2147483647 w 1522"/>
              <a:gd name="T67" fmla="*/ 2147483647 h 1205"/>
              <a:gd name="T68" fmla="*/ 2147483647 w 1522"/>
              <a:gd name="T69" fmla="*/ 2147483647 h 1205"/>
              <a:gd name="T70" fmla="*/ 2147483647 w 1522"/>
              <a:gd name="T71" fmla="*/ 2147483647 h 1205"/>
              <a:gd name="T72" fmla="*/ 2147483647 w 1522"/>
              <a:gd name="T73" fmla="*/ 2147483647 h 1205"/>
              <a:gd name="T74" fmla="*/ 2147483647 w 1522"/>
              <a:gd name="T75" fmla="*/ 2147483647 h 1205"/>
              <a:gd name="T76" fmla="*/ 2147483647 w 1522"/>
              <a:gd name="T77" fmla="*/ 2147483647 h 1205"/>
              <a:gd name="T78" fmla="*/ 2147483647 w 1522"/>
              <a:gd name="T79" fmla="*/ 2147483647 h 1205"/>
              <a:gd name="T80" fmla="*/ 2147483647 w 1522"/>
              <a:gd name="T81" fmla="*/ 2147483647 h 1205"/>
              <a:gd name="T82" fmla="*/ 2147483647 w 1522"/>
              <a:gd name="T83" fmla="*/ 2147483647 h 1205"/>
              <a:gd name="T84" fmla="*/ 2147483647 w 1522"/>
              <a:gd name="T85" fmla="*/ 2147483647 h 1205"/>
              <a:gd name="T86" fmla="*/ 2147483647 w 1522"/>
              <a:gd name="T87" fmla="*/ 2147483647 h 1205"/>
              <a:gd name="T88" fmla="*/ 2147483647 w 1522"/>
              <a:gd name="T89" fmla="*/ 2147483647 h 1205"/>
              <a:gd name="T90" fmla="*/ 2147483647 w 1522"/>
              <a:gd name="T91" fmla="*/ 2147483647 h 1205"/>
              <a:gd name="T92" fmla="*/ 2147483647 w 1522"/>
              <a:gd name="T93" fmla="*/ 2147483647 h 1205"/>
              <a:gd name="T94" fmla="*/ 2147483647 w 1522"/>
              <a:gd name="T95" fmla="*/ 2147483647 h 1205"/>
              <a:gd name="T96" fmla="*/ 2147483647 w 1522"/>
              <a:gd name="T97" fmla="*/ 2147483647 h 1205"/>
              <a:gd name="T98" fmla="*/ 2147483647 w 1522"/>
              <a:gd name="T99" fmla="*/ 2147483647 h 1205"/>
              <a:gd name="T100" fmla="*/ 2147483647 w 1522"/>
              <a:gd name="T101" fmla="*/ 2147483647 h 1205"/>
              <a:gd name="T102" fmla="*/ 2147483647 w 1522"/>
              <a:gd name="T103" fmla="*/ 2147483647 h 1205"/>
              <a:gd name="T104" fmla="*/ 2147483647 w 1522"/>
              <a:gd name="T105" fmla="*/ 2147483647 h 1205"/>
              <a:gd name="T106" fmla="*/ 2147483647 w 1522"/>
              <a:gd name="T107" fmla="*/ 2147483647 h 1205"/>
              <a:gd name="T108" fmla="*/ 2147483647 w 1522"/>
              <a:gd name="T109" fmla="*/ 2147483647 h 1205"/>
              <a:gd name="T110" fmla="*/ 2147483647 w 1522"/>
              <a:gd name="T111" fmla="*/ 2147483647 h 1205"/>
              <a:gd name="T112" fmla="*/ 2147483647 w 1522"/>
              <a:gd name="T113" fmla="*/ 2147483647 h 1205"/>
              <a:gd name="T114" fmla="*/ 2147483647 w 1522"/>
              <a:gd name="T115" fmla="*/ 2147483647 h 1205"/>
              <a:gd name="T116" fmla="*/ 2147483647 w 1522"/>
              <a:gd name="T117" fmla="*/ 2147483647 h 1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2"/>
              <a:gd name="T178" fmla="*/ 0 h 1205"/>
              <a:gd name="T179" fmla="*/ 1522 w 1522"/>
              <a:gd name="T180" fmla="*/ 1205 h 12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2" h="1205">
                <a:moveTo>
                  <a:pt x="180" y="1000"/>
                </a:moveTo>
                <a:lnTo>
                  <a:pt x="180" y="1000"/>
                </a:lnTo>
                <a:lnTo>
                  <a:pt x="175" y="1000"/>
                </a:lnTo>
                <a:lnTo>
                  <a:pt x="169" y="1002"/>
                </a:lnTo>
                <a:lnTo>
                  <a:pt x="161" y="1009"/>
                </a:lnTo>
                <a:lnTo>
                  <a:pt x="154" y="1017"/>
                </a:lnTo>
                <a:lnTo>
                  <a:pt x="153" y="1022"/>
                </a:lnTo>
                <a:lnTo>
                  <a:pt x="153" y="1027"/>
                </a:lnTo>
                <a:lnTo>
                  <a:pt x="153" y="1032"/>
                </a:lnTo>
                <a:lnTo>
                  <a:pt x="154" y="1037"/>
                </a:lnTo>
                <a:lnTo>
                  <a:pt x="161" y="1046"/>
                </a:lnTo>
                <a:lnTo>
                  <a:pt x="169" y="1052"/>
                </a:lnTo>
                <a:lnTo>
                  <a:pt x="175" y="1052"/>
                </a:lnTo>
                <a:lnTo>
                  <a:pt x="180" y="1054"/>
                </a:lnTo>
                <a:lnTo>
                  <a:pt x="185" y="1052"/>
                </a:lnTo>
                <a:lnTo>
                  <a:pt x="190" y="1052"/>
                </a:lnTo>
                <a:lnTo>
                  <a:pt x="198" y="1046"/>
                </a:lnTo>
                <a:lnTo>
                  <a:pt x="203" y="1037"/>
                </a:lnTo>
                <a:lnTo>
                  <a:pt x="205" y="1032"/>
                </a:lnTo>
                <a:lnTo>
                  <a:pt x="206" y="1027"/>
                </a:lnTo>
                <a:lnTo>
                  <a:pt x="205" y="1022"/>
                </a:lnTo>
                <a:lnTo>
                  <a:pt x="203" y="1017"/>
                </a:lnTo>
                <a:lnTo>
                  <a:pt x="198" y="1009"/>
                </a:lnTo>
                <a:lnTo>
                  <a:pt x="190" y="1002"/>
                </a:lnTo>
                <a:lnTo>
                  <a:pt x="185" y="1000"/>
                </a:lnTo>
                <a:lnTo>
                  <a:pt x="180" y="1000"/>
                </a:lnTo>
                <a:close/>
                <a:moveTo>
                  <a:pt x="1149" y="859"/>
                </a:moveTo>
                <a:lnTo>
                  <a:pt x="1149" y="859"/>
                </a:lnTo>
                <a:lnTo>
                  <a:pt x="1141" y="861"/>
                </a:lnTo>
                <a:lnTo>
                  <a:pt x="1133" y="863"/>
                </a:lnTo>
                <a:lnTo>
                  <a:pt x="1124" y="868"/>
                </a:lnTo>
                <a:lnTo>
                  <a:pt x="1118" y="873"/>
                </a:lnTo>
                <a:lnTo>
                  <a:pt x="1113" y="879"/>
                </a:lnTo>
                <a:lnTo>
                  <a:pt x="1108" y="888"/>
                </a:lnTo>
                <a:lnTo>
                  <a:pt x="1104" y="896"/>
                </a:lnTo>
                <a:lnTo>
                  <a:pt x="1104" y="905"/>
                </a:lnTo>
                <a:lnTo>
                  <a:pt x="1104" y="915"/>
                </a:lnTo>
                <a:lnTo>
                  <a:pt x="1108" y="923"/>
                </a:lnTo>
                <a:lnTo>
                  <a:pt x="1113" y="931"/>
                </a:lnTo>
                <a:lnTo>
                  <a:pt x="1118" y="938"/>
                </a:lnTo>
                <a:lnTo>
                  <a:pt x="1124" y="943"/>
                </a:lnTo>
                <a:lnTo>
                  <a:pt x="1133" y="948"/>
                </a:lnTo>
                <a:lnTo>
                  <a:pt x="1141" y="950"/>
                </a:lnTo>
                <a:lnTo>
                  <a:pt x="1149" y="952"/>
                </a:lnTo>
                <a:lnTo>
                  <a:pt x="1160" y="950"/>
                </a:lnTo>
                <a:lnTo>
                  <a:pt x="1168" y="948"/>
                </a:lnTo>
                <a:lnTo>
                  <a:pt x="1176" y="943"/>
                </a:lnTo>
                <a:lnTo>
                  <a:pt x="1183" y="938"/>
                </a:lnTo>
                <a:lnTo>
                  <a:pt x="1188" y="931"/>
                </a:lnTo>
                <a:lnTo>
                  <a:pt x="1193" y="923"/>
                </a:lnTo>
                <a:lnTo>
                  <a:pt x="1195" y="915"/>
                </a:lnTo>
                <a:lnTo>
                  <a:pt x="1196" y="905"/>
                </a:lnTo>
                <a:lnTo>
                  <a:pt x="1195" y="896"/>
                </a:lnTo>
                <a:lnTo>
                  <a:pt x="1193" y="888"/>
                </a:lnTo>
                <a:lnTo>
                  <a:pt x="1188" y="879"/>
                </a:lnTo>
                <a:lnTo>
                  <a:pt x="1183" y="873"/>
                </a:lnTo>
                <a:lnTo>
                  <a:pt x="1176" y="868"/>
                </a:lnTo>
                <a:lnTo>
                  <a:pt x="1168" y="863"/>
                </a:lnTo>
                <a:lnTo>
                  <a:pt x="1160" y="861"/>
                </a:lnTo>
                <a:lnTo>
                  <a:pt x="1149" y="859"/>
                </a:lnTo>
                <a:close/>
                <a:moveTo>
                  <a:pt x="1522" y="631"/>
                </a:moveTo>
                <a:lnTo>
                  <a:pt x="1324" y="631"/>
                </a:lnTo>
                <a:lnTo>
                  <a:pt x="1324" y="576"/>
                </a:lnTo>
                <a:lnTo>
                  <a:pt x="1405" y="576"/>
                </a:lnTo>
                <a:lnTo>
                  <a:pt x="1405" y="488"/>
                </a:lnTo>
                <a:lnTo>
                  <a:pt x="1341" y="488"/>
                </a:lnTo>
                <a:lnTo>
                  <a:pt x="1217" y="64"/>
                </a:lnTo>
                <a:lnTo>
                  <a:pt x="1227" y="64"/>
                </a:lnTo>
                <a:lnTo>
                  <a:pt x="1227" y="0"/>
                </a:lnTo>
                <a:lnTo>
                  <a:pt x="663" y="0"/>
                </a:lnTo>
                <a:lnTo>
                  <a:pt x="663" y="65"/>
                </a:lnTo>
                <a:lnTo>
                  <a:pt x="728" y="65"/>
                </a:lnTo>
                <a:lnTo>
                  <a:pt x="611" y="477"/>
                </a:lnTo>
                <a:lnTo>
                  <a:pt x="470" y="477"/>
                </a:lnTo>
                <a:lnTo>
                  <a:pt x="470" y="300"/>
                </a:lnTo>
                <a:lnTo>
                  <a:pt x="423" y="300"/>
                </a:lnTo>
                <a:lnTo>
                  <a:pt x="423" y="205"/>
                </a:lnTo>
                <a:lnTo>
                  <a:pt x="404" y="205"/>
                </a:lnTo>
                <a:lnTo>
                  <a:pt x="404" y="475"/>
                </a:lnTo>
                <a:lnTo>
                  <a:pt x="205" y="475"/>
                </a:lnTo>
                <a:lnTo>
                  <a:pt x="205" y="352"/>
                </a:lnTo>
                <a:lnTo>
                  <a:pt x="210" y="351"/>
                </a:lnTo>
                <a:lnTo>
                  <a:pt x="223" y="344"/>
                </a:lnTo>
                <a:lnTo>
                  <a:pt x="232" y="339"/>
                </a:lnTo>
                <a:lnTo>
                  <a:pt x="240" y="332"/>
                </a:lnTo>
                <a:lnTo>
                  <a:pt x="247" y="326"/>
                </a:lnTo>
                <a:lnTo>
                  <a:pt x="252" y="317"/>
                </a:lnTo>
                <a:lnTo>
                  <a:pt x="253" y="312"/>
                </a:lnTo>
                <a:lnTo>
                  <a:pt x="252" y="307"/>
                </a:lnTo>
                <a:lnTo>
                  <a:pt x="248" y="300"/>
                </a:lnTo>
                <a:lnTo>
                  <a:pt x="243" y="295"/>
                </a:lnTo>
                <a:lnTo>
                  <a:pt x="237" y="289"/>
                </a:lnTo>
                <a:lnTo>
                  <a:pt x="228" y="284"/>
                </a:lnTo>
                <a:lnTo>
                  <a:pt x="218" y="279"/>
                </a:lnTo>
                <a:lnTo>
                  <a:pt x="208" y="275"/>
                </a:lnTo>
                <a:lnTo>
                  <a:pt x="196" y="274"/>
                </a:lnTo>
                <a:lnTo>
                  <a:pt x="185" y="272"/>
                </a:lnTo>
                <a:lnTo>
                  <a:pt x="173" y="274"/>
                </a:lnTo>
                <a:lnTo>
                  <a:pt x="161" y="277"/>
                </a:lnTo>
                <a:lnTo>
                  <a:pt x="148" y="282"/>
                </a:lnTo>
                <a:lnTo>
                  <a:pt x="136" y="290"/>
                </a:lnTo>
                <a:lnTo>
                  <a:pt x="126" y="300"/>
                </a:lnTo>
                <a:lnTo>
                  <a:pt x="114" y="314"/>
                </a:lnTo>
                <a:lnTo>
                  <a:pt x="114" y="317"/>
                </a:lnTo>
                <a:lnTo>
                  <a:pt x="114" y="321"/>
                </a:lnTo>
                <a:lnTo>
                  <a:pt x="117" y="327"/>
                </a:lnTo>
                <a:lnTo>
                  <a:pt x="126" y="336"/>
                </a:lnTo>
                <a:lnTo>
                  <a:pt x="134" y="342"/>
                </a:lnTo>
                <a:lnTo>
                  <a:pt x="154" y="354"/>
                </a:lnTo>
                <a:lnTo>
                  <a:pt x="163" y="359"/>
                </a:lnTo>
                <a:lnTo>
                  <a:pt x="163" y="475"/>
                </a:lnTo>
                <a:lnTo>
                  <a:pt x="57" y="475"/>
                </a:lnTo>
                <a:lnTo>
                  <a:pt x="54" y="480"/>
                </a:lnTo>
                <a:lnTo>
                  <a:pt x="42" y="493"/>
                </a:lnTo>
                <a:lnTo>
                  <a:pt x="37" y="503"/>
                </a:lnTo>
                <a:lnTo>
                  <a:pt x="32" y="514"/>
                </a:lnTo>
                <a:lnTo>
                  <a:pt x="29" y="529"/>
                </a:lnTo>
                <a:lnTo>
                  <a:pt x="27" y="544"/>
                </a:lnTo>
                <a:lnTo>
                  <a:pt x="27" y="646"/>
                </a:lnTo>
                <a:lnTo>
                  <a:pt x="69" y="670"/>
                </a:lnTo>
                <a:lnTo>
                  <a:pt x="69" y="690"/>
                </a:lnTo>
                <a:lnTo>
                  <a:pt x="65" y="690"/>
                </a:lnTo>
                <a:lnTo>
                  <a:pt x="55" y="691"/>
                </a:lnTo>
                <a:lnTo>
                  <a:pt x="49" y="696"/>
                </a:lnTo>
                <a:lnTo>
                  <a:pt x="44" y="703"/>
                </a:lnTo>
                <a:lnTo>
                  <a:pt x="42" y="713"/>
                </a:lnTo>
                <a:lnTo>
                  <a:pt x="44" y="722"/>
                </a:lnTo>
                <a:lnTo>
                  <a:pt x="49" y="730"/>
                </a:lnTo>
                <a:lnTo>
                  <a:pt x="55" y="735"/>
                </a:lnTo>
                <a:lnTo>
                  <a:pt x="65" y="737"/>
                </a:lnTo>
                <a:lnTo>
                  <a:pt x="69" y="737"/>
                </a:lnTo>
                <a:lnTo>
                  <a:pt x="69" y="754"/>
                </a:lnTo>
                <a:lnTo>
                  <a:pt x="65" y="754"/>
                </a:lnTo>
                <a:lnTo>
                  <a:pt x="55" y="755"/>
                </a:lnTo>
                <a:lnTo>
                  <a:pt x="49" y="760"/>
                </a:lnTo>
                <a:lnTo>
                  <a:pt x="44" y="769"/>
                </a:lnTo>
                <a:lnTo>
                  <a:pt x="42" y="777"/>
                </a:lnTo>
                <a:lnTo>
                  <a:pt x="44" y="785"/>
                </a:lnTo>
                <a:lnTo>
                  <a:pt x="49" y="794"/>
                </a:lnTo>
                <a:lnTo>
                  <a:pt x="55" y="799"/>
                </a:lnTo>
                <a:lnTo>
                  <a:pt x="65" y="801"/>
                </a:lnTo>
                <a:lnTo>
                  <a:pt x="69" y="801"/>
                </a:lnTo>
                <a:lnTo>
                  <a:pt x="69" y="817"/>
                </a:lnTo>
                <a:lnTo>
                  <a:pt x="65" y="817"/>
                </a:lnTo>
                <a:lnTo>
                  <a:pt x="55" y="819"/>
                </a:lnTo>
                <a:lnTo>
                  <a:pt x="49" y="824"/>
                </a:lnTo>
                <a:lnTo>
                  <a:pt x="44" y="832"/>
                </a:lnTo>
                <a:lnTo>
                  <a:pt x="42" y="841"/>
                </a:lnTo>
                <a:lnTo>
                  <a:pt x="44" y="851"/>
                </a:lnTo>
                <a:lnTo>
                  <a:pt x="49" y="858"/>
                </a:lnTo>
                <a:lnTo>
                  <a:pt x="55" y="863"/>
                </a:lnTo>
                <a:lnTo>
                  <a:pt x="65" y="864"/>
                </a:lnTo>
                <a:lnTo>
                  <a:pt x="69" y="864"/>
                </a:lnTo>
                <a:lnTo>
                  <a:pt x="69" y="888"/>
                </a:lnTo>
                <a:lnTo>
                  <a:pt x="54" y="901"/>
                </a:lnTo>
                <a:lnTo>
                  <a:pt x="40" y="915"/>
                </a:lnTo>
                <a:lnTo>
                  <a:pt x="29" y="931"/>
                </a:lnTo>
                <a:lnTo>
                  <a:pt x="18" y="948"/>
                </a:lnTo>
                <a:lnTo>
                  <a:pt x="12" y="967"/>
                </a:lnTo>
                <a:lnTo>
                  <a:pt x="5" y="985"/>
                </a:lnTo>
                <a:lnTo>
                  <a:pt x="2" y="1005"/>
                </a:lnTo>
                <a:lnTo>
                  <a:pt x="0" y="1027"/>
                </a:lnTo>
                <a:lnTo>
                  <a:pt x="2" y="1046"/>
                </a:lnTo>
                <a:lnTo>
                  <a:pt x="3" y="1062"/>
                </a:lnTo>
                <a:lnTo>
                  <a:pt x="8" y="1079"/>
                </a:lnTo>
                <a:lnTo>
                  <a:pt x="13" y="1094"/>
                </a:lnTo>
                <a:lnTo>
                  <a:pt x="22" y="1109"/>
                </a:lnTo>
                <a:lnTo>
                  <a:pt x="30" y="1124"/>
                </a:lnTo>
                <a:lnTo>
                  <a:pt x="40" y="1138"/>
                </a:lnTo>
                <a:lnTo>
                  <a:pt x="52" y="1150"/>
                </a:lnTo>
                <a:lnTo>
                  <a:pt x="64" y="1161"/>
                </a:lnTo>
                <a:lnTo>
                  <a:pt x="77" y="1171"/>
                </a:lnTo>
                <a:lnTo>
                  <a:pt x="91" y="1180"/>
                </a:lnTo>
                <a:lnTo>
                  <a:pt x="107" y="1188"/>
                </a:lnTo>
                <a:lnTo>
                  <a:pt x="122" y="1193"/>
                </a:lnTo>
                <a:lnTo>
                  <a:pt x="139" y="1198"/>
                </a:lnTo>
                <a:lnTo>
                  <a:pt x="156" y="1200"/>
                </a:lnTo>
                <a:lnTo>
                  <a:pt x="175" y="1202"/>
                </a:lnTo>
                <a:lnTo>
                  <a:pt x="193" y="1200"/>
                </a:lnTo>
                <a:lnTo>
                  <a:pt x="210" y="1198"/>
                </a:lnTo>
                <a:lnTo>
                  <a:pt x="227" y="1193"/>
                </a:lnTo>
                <a:lnTo>
                  <a:pt x="242" y="1188"/>
                </a:lnTo>
                <a:lnTo>
                  <a:pt x="257" y="1180"/>
                </a:lnTo>
                <a:lnTo>
                  <a:pt x="272" y="1171"/>
                </a:lnTo>
                <a:lnTo>
                  <a:pt x="285" y="1161"/>
                </a:lnTo>
                <a:lnTo>
                  <a:pt x="297" y="1150"/>
                </a:lnTo>
                <a:lnTo>
                  <a:pt x="309" y="1138"/>
                </a:lnTo>
                <a:lnTo>
                  <a:pt x="319" y="1124"/>
                </a:lnTo>
                <a:lnTo>
                  <a:pt x="327" y="1109"/>
                </a:lnTo>
                <a:lnTo>
                  <a:pt x="336" y="1094"/>
                </a:lnTo>
                <a:lnTo>
                  <a:pt x="341" y="1079"/>
                </a:lnTo>
                <a:lnTo>
                  <a:pt x="346" y="1062"/>
                </a:lnTo>
                <a:lnTo>
                  <a:pt x="347" y="1046"/>
                </a:lnTo>
                <a:lnTo>
                  <a:pt x="349" y="1027"/>
                </a:lnTo>
                <a:lnTo>
                  <a:pt x="347" y="1010"/>
                </a:lnTo>
                <a:lnTo>
                  <a:pt x="346" y="994"/>
                </a:lnTo>
                <a:lnTo>
                  <a:pt x="539" y="994"/>
                </a:lnTo>
                <a:lnTo>
                  <a:pt x="540" y="989"/>
                </a:lnTo>
                <a:lnTo>
                  <a:pt x="545" y="980"/>
                </a:lnTo>
                <a:lnTo>
                  <a:pt x="552" y="970"/>
                </a:lnTo>
                <a:lnTo>
                  <a:pt x="559" y="967"/>
                </a:lnTo>
                <a:lnTo>
                  <a:pt x="564" y="963"/>
                </a:lnTo>
                <a:lnTo>
                  <a:pt x="571" y="962"/>
                </a:lnTo>
                <a:lnTo>
                  <a:pt x="577" y="962"/>
                </a:lnTo>
                <a:lnTo>
                  <a:pt x="586" y="965"/>
                </a:lnTo>
                <a:lnTo>
                  <a:pt x="594" y="972"/>
                </a:lnTo>
                <a:lnTo>
                  <a:pt x="602" y="980"/>
                </a:lnTo>
                <a:lnTo>
                  <a:pt x="612" y="994"/>
                </a:lnTo>
                <a:lnTo>
                  <a:pt x="623" y="1012"/>
                </a:lnTo>
                <a:lnTo>
                  <a:pt x="633" y="1035"/>
                </a:lnTo>
                <a:lnTo>
                  <a:pt x="737" y="1035"/>
                </a:lnTo>
                <a:lnTo>
                  <a:pt x="737" y="997"/>
                </a:lnTo>
                <a:lnTo>
                  <a:pt x="738" y="990"/>
                </a:lnTo>
                <a:lnTo>
                  <a:pt x="740" y="985"/>
                </a:lnTo>
                <a:lnTo>
                  <a:pt x="745" y="980"/>
                </a:lnTo>
                <a:lnTo>
                  <a:pt x="753" y="973"/>
                </a:lnTo>
                <a:lnTo>
                  <a:pt x="767" y="968"/>
                </a:lnTo>
                <a:lnTo>
                  <a:pt x="785" y="963"/>
                </a:lnTo>
                <a:lnTo>
                  <a:pt x="809" y="962"/>
                </a:lnTo>
                <a:lnTo>
                  <a:pt x="859" y="962"/>
                </a:lnTo>
                <a:lnTo>
                  <a:pt x="864" y="989"/>
                </a:lnTo>
                <a:lnTo>
                  <a:pt x="873" y="1012"/>
                </a:lnTo>
                <a:lnTo>
                  <a:pt x="883" y="1035"/>
                </a:lnTo>
                <a:lnTo>
                  <a:pt x="894" y="1059"/>
                </a:lnTo>
                <a:lnTo>
                  <a:pt x="908" y="1081"/>
                </a:lnTo>
                <a:lnTo>
                  <a:pt x="923" y="1099"/>
                </a:lnTo>
                <a:lnTo>
                  <a:pt x="940" y="1119"/>
                </a:lnTo>
                <a:lnTo>
                  <a:pt x="958" y="1136"/>
                </a:lnTo>
                <a:lnTo>
                  <a:pt x="978" y="1151"/>
                </a:lnTo>
                <a:lnTo>
                  <a:pt x="998" y="1165"/>
                </a:lnTo>
                <a:lnTo>
                  <a:pt x="1022" y="1176"/>
                </a:lnTo>
                <a:lnTo>
                  <a:pt x="1045" y="1187"/>
                </a:lnTo>
                <a:lnTo>
                  <a:pt x="1069" y="1195"/>
                </a:lnTo>
                <a:lnTo>
                  <a:pt x="1094" y="1200"/>
                </a:lnTo>
                <a:lnTo>
                  <a:pt x="1121" y="1205"/>
                </a:lnTo>
                <a:lnTo>
                  <a:pt x="1148" y="1205"/>
                </a:lnTo>
                <a:lnTo>
                  <a:pt x="1178" y="1203"/>
                </a:lnTo>
                <a:lnTo>
                  <a:pt x="1207" y="1200"/>
                </a:lnTo>
                <a:lnTo>
                  <a:pt x="1235" y="1192"/>
                </a:lnTo>
                <a:lnTo>
                  <a:pt x="1262" y="1183"/>
                </a:lnTo>
                <a:lnTo>
                  <a:pt x="1287" y="1170"/>
                </a:lnTo>
                <a:lnTo>
                  <a:pt x="1311" y="1155"/>
                </a:lnTo>
                <a:lnTo>
                  <a:pt x="1334" y="1138"/>
                </a:lnTo>
                <a:lnTo>
                  <a:pt x="1354" y="1119"/>
                </a:lnTo>
                <a:lnTo>
                  <a:pt x="1374" y="1099"/>
                </a:lnTo>
                <a:lnTo>
                  <a:pt x="1391" y="1076"/>
                </a:lnTo>
                <a:lnTo>
                  <a:pt x="1405" y="1052"/>
                </a:lnTo>
                <a:lnTo>
                  <a:pt x="1418" y="1027"/>
                </a:lnTo>
                <a:lnTo>
                  <a:pt x="1428" y="1000"/>
                </a:lnTo>
                <a:lnTo>
                  <a:pt x="1435" y="972"/>
                </a:lnTo>
                <a:lnTo>
                  <a:pt x="1438" y="943"/>
                </a:lnTo>
                <a:lnTo>
                  <a:pt x="1440" y="913"/>
                </a:lnTo>
                <a:lnTo>
                  <a:pt x="1440" y="883"/>
                </a:lnTo>
                <a:lnTo>
                  <a:pt x="1435" y="854"/>
                </a:lnTo>
                <a:lnTo>
                  <a:pt x="1428" y="827"/>
                </a:lnTo>
                <a:lnTo>
                  <a:pt x="1418" y="801"/>
                </a:lnTo>
                <a:lnTo>
                  <a:pt x="1406" y="775"/>
                </a:lnTo>
                <a:lnTo>
                  <a:pt x="1393" y="752"/>
                </a:lnTo>
                <a:lnTo>
                  <a:pt x="1376" y="730"/>
                </a:lnTo>
                <a:lnTo>
                  <a:pt x="1358" y="708"/>
                </a:lnTo>
                <a:lnTo>
                  <a:pt x="1520" y="708"/>
                </a:lnTo>
                <a:lnTo>
                  <a:pt x="1522" y="631"/>
                </a:lnTo>
                <a:close/>
                <a:moveTo>
                  <a:pt x="176" y="1099"/>
                </a:moveTo>
                <a:lnTo>
                  <a:pt x="176" y="1099"/>
                </a:lnTo>
                <a:lnTo>
                  <a:pt x="163" y="1098"/>
                </a:lnTo>
                <a:lnTo>
                  <a:pt x="149" y="1094"/>
                </a:lnTo>
                <a:lnTo>
                  <a:pt x="136" y="1088"/>
                </a:lnTo>
                <a:lnTo>
                  <a:pt x="126" y="1079"/>
                </a:lnTo>
                <a:lnTo>
                  <a:pt x="117" y="1067"/>
                </a:lnTo>
                <a:lnTo>
                  <a:pt x="111" y="1056"/>
                </a:lnTo>
                <a:lnTo>
                  <a:pt x="106" y="1042"/>
                </a:lnTo>
                <a:lnTo>
                  <a:pt x="104" y="1027"/>
                </a:lnTo>
                <a:lnTo>
                  <a:pt x="106" y="1012"/>
                </a:lnTo>
                <a:lnTo>
                  <a:pt x="111" y="999"/>
                </a:lnTo>
                <a:lnTo>
                  <a:pt x="117" y="987"/>
                </a:lnTo>
                <a:lnTo>
                  <a:pt x="126" y="975"/>
                </a:lnTo>
                <a:lnTo>
                  <a:pt x="136" y="967"/>
                </a:lnTo>
                <a:lnTo>
                  <a:pt x="149" y="960"/>
                </a:lnTo>
                <a:lnTo>
                  <a:pt x="163" y="957"/>
                </a:lnTo>
                <a:lnTo>
                  <a:pt x="176" y="955"/>
                </a:lnTo>
                <a:lnTo>
                  <a:pt x="191" y="957"/>
                </a:lnTo>
                <a:lnTo>
                  <a:pt x="205" y="960"/>
                </a:lnTo>
                <a:lnTo>
                  <a:pt x="218" y="967"/>
                </a:lnTo>
                <a:lnTo>
                  <a:pt x="228" y="975"/>
                </a:lnTo>
                <a:lnTo>
                  <a:pt x="237" y="987"/>
                </a:lnTo>
                <a:lnTo>
                  <a:pt x="243" y="999"/>
                </a:lnTo>
                <a:lnTo>
                  <a:pt x="248" y="1012"/>
                </a:lnTo>
                <a:lnTo>
                  <a:pt x="250" y="1027"/>
                </a:lnTo>
                <a:lnTo>
                  <a:pt x="248" y="1042"/>
                </a:lnTo>
                <a:lnTo>
                  <a:pt x="243" y="1056"/>
                </a:lnTo>
                <a:lnTo>
                  <a:pt x="237" y="1067"/>
                </a:lnTo>
                <a:lnTo>
                  <a:pt x="228" y="1079"/>
                </a:lnTo>
                <a:lnTo>
                  <a:pt x="218" y="1088"/>
                </a:lnTo>
                <a:lnTo>
                  <a:pt x="205" y="1094"/>
                </a:lnTo>
                <a:lnTo>
                  <a:pt x="191" y="1098"/>
                </a:lnTo>
                <a:lnTo>
                  <a:pt x="176" y="1099"/>
                </a:lnTo>
                <a:close/>
                <a:moveTo>
                  <a:pt x="1061" y="62"/>
                </a:moveTo>
                <a:lnTo>
                  <a:pt x="1166" y="62"/>
                </a:lnTo>
                <a:lnTo>
                  <a:pt x="1295" y="490"/>
                </a:lnTo>
                <a:lnTo>
                  <a:pt x="1269" y="488"/>
                </a:lnTo>
                <a:lnTo>
                  <a:pt x="1240" y="488"/>
                </a:lnTo>
                <a:lnTo>
                  <a:pt x="1205" y="488"/>
                </a:lnTo>
                <a:lnTo>
                  <a:pt x="1166" y="490"/>
                </a:lnTo>
                <a:lnTo>
                  <a:pt x="1128" y="493"/>
                </a:lnTo>
                <a:lnTo>
                  <a:pt x="1091" y="500"/>
                </a:lnTo>
                <a:lnTo>
                  <a:pt x="1076" y="505"/>
                </a:lnTo>
                <a:lnTo>
                  <a:pt x="1061" y="510"/>
                </a:lnTo>
                <a:lnTo>
                  <a:pt x="1061" y="62"/>
                </a:lnTo>
                <a:close/>
                <a:moveTo>
                  <a:pt x="898" y="624"/>
                </a:moveTo>
                <a:lnTo>
                  <a:pt x="874" y="624"/>
                </a:lnTo>
                <a:lnTo>
                  <a:pt x="873" y="544"/>
                </a:lnTo>
                <a:lnTo>
                  <a:pt x="920" y="535"/>
                </a:lnTo>
                <a:lnTo>
                  <a:pt x="923" y="554"/>
                </a:lnTo>
                <a:lnTo>
                  <a:pt x="930" y="582"/>
                </a:lnTo>
                <a:lnTo>
                  <a:pt x="915" y="597"/>
                </a:lnTo>
                <a:lnTo>
                  <a:pt x="903" y="611"/>
                </a:lnTo>
                <a:lnTo>
                  <a:pt x="899" y="618"/>
                </a:lnTo>
                <a:lnTo>
                  <a:pt x="898" y="624"/>
                </a:lnTo>
                <a:close/>
                <a:moveTo>
                  <a:pt x="955" y="559"/>
                </a:moveTo>
                <a:lnTo>
                  <a:pt x="955" y="559"/>
                </a:lnTo>
                <a:lnTo>
                  <a:pt x="951" y="535"/>
                </a:lnTo>
                <a:lnTo>
                  <a:pt x="948" y="510"/>
                </a:lnTo>
                <a:lnTo>
                  <a:pt x="943" y="483"/>
                </a:lnTo>
                <a:lnTo>
                  <a:pt x="935" y="456"/>
                </a:lnTo>
                <a:lnTo>
                  <a:pt x="928" y="433"/>
                </a:lnTo>
                <a:lnTo>
                  <a:pt x="923" y="425"/>
                </a:lnTo>
                <a:lnTo>
                  <a:pt x="918" y="418"/>
                </a:lnTo>
                <a:lnTo>
                  <a:pt x="913" y="413"/>
                </a:lnTo>
                <a:lnTo>
                  <a:pt x="908" y="413"/>
                </a:lnTo>
                <a:lnTo>
                  <a:pt x="904" y="415"/>
                </a:lnTo>
                <a:lnTo>
                  <a:pt x="903" y="420"/>
                </a:lnTo>
                <a:lnTo>
                  <a:pt x="901" y="425"/>
                </a:lnTo>
                <a:lnTo>
                  <a:pt x="899" y="431"/>
                </a:lnTo>
                <a:lnTo>
                  <a:pt x="901" y="450"/>
                </a:lnTo>
                <a:lnTo>
                  <a:pt x="904" y="470"/>
                </a:lnTo>
                <a:lnTo>
                  <a:pt x="911" y="505"/>
                </a:lnTo>
                <a:lnTo>
                  <a:pt x="915" y="522"/>
                </a:lnTo>
                <a:lnTo>
                  <a:pt x="873" y="529"/>
                </a:lnTo>
                <a:lnTo>
                  <a:pt x="871" y="517"/>
                </a:lnTo>
                <a:lnTo>
                  <a:pt x="868" y="503"/>
                </a:lnTo>
                <a:lnTo>
                  <a:pt x="863" y="490"/>
                </a:lnTo>
                <a:lnTo>
                  <a:pt x="857" y="477"/>
                </a:lnTo>
                <a:lnTo>
                  <a:pt x="852" y="473"/>
                </a:lnTo>
                <a:lnTo>
                  <a:pt x="847" y="468"/>
                </a:lnTo>
                <a:lnTo>
                  <a:pt x="842" y="467"/>
                </a:lnTo>
                <a:lnTo>
                  <a:pt x="837" y="467"/>
                </a:lnTo>
                <a:lnTo>
                  <a:pt x="831" y="470"/>
                </a:lnTo>
                <a:lnTo>
                  <a:pt x="822" y="473"/>
                </a:lnTo>
                <a:lnTo>
                  <a:pt x="685" y="475"/>
                </a:lnTo>
                <a:lnTo>
                  <a:pt x="797" y="62"/>
                </a:lnTo>
                <a:lnTo>
                  <a:pt x="1034" y="62"/>
                </a:lnTo>
                <a:lnTo>
                  <a:pt x="1034" y="517"/>
                </a:lnTo>
                <a:lnTo>
                  <a:pt x="998" y="534"/>
                </a:lnTo>
                <a:lnTo>
                  <a:pt x="972" y="547"/>
                </a:lnTo>
                <a:lnTo>
                  <a:pt x="962" y="554"/>
                </a:lnTo>
                <a:lnTo>
                  <a:pt x="955" y="559"/>
                </a:lnTo>
                <a:close/>
                <a:moveTo>
                  <a:pt x="1149" y="1051"/>
                </a:moveTo>
                <a:lnTo>
                  <a:pt x="1149" y="1051"/>
                </a:lnTo>
                <a:lnTo>
                  <a:pt x="1134" y="1051"/>
                </a:lnTo>
                <a:lnTo>
                  <a:pt x="1121" y="1047"/>
                </a:lnTo>
                <a:lnTo>
                  <a:pt x="1108" y="1044"/>
                </a:lnTo>
                <a:lnTo>
                  <a:pt x="1094" y="1039"/>
                </a:lnTo>
                <a:lnTo>
                  <a:pt x="1081" y="1034"/>
                </a:lnTo>
                <a:lnTo>
                  <a:pt x="1069" y="1025"/>
                </a:lnTo>
                <a:lnTo>
                  <a:pt x="1057" y="1017"/>
                </a:lnTo>
                <a:lnTo>
                  <a:pt x="1047" y="1009"/>
                </a:lnTo>
                <a:lnTo>
                  <a:pt x="1037" y="997"/>
                </a:lnTo>
                <a:lnTo>
                  <a:pt x="1030" y="987"/>
                </a:lnTo>
                <a:lnTo>
                  <a:pt x="1022" y="975"/>
                </a:lnTo>
                <a:lnTo>
                  <a:pt x="1017" y="962"/>
                </a:lnTo>
                <a:lnTo>
                  <a:pt x="1012" y="948"/>
                </a:lnTo>
                <a:lnTo>
                  <a:pt x="1007" y="935"/>
                </a:lnTo>
                <a:lnTo>
                  <a:pt x="1005" y="920"/>
                </a:lnTo>
                <a:lnTo>
                  <a:pt x="1005" y="905"/>
                </a:lnTo>
                <a:lnTo>
                  <a:pt x="1005" y="891"/>
                </a:lnTo>
                <a:lnTo>
                  <a:pt x="1007" y="876"/>
                </a:lnTo>
                <a:lnTo>
                  <a:pt x="1012" y="863"/>
                </a:lnTo>
                <a:lnTo>
                  <a:pt x="1017" y="849"/>
                </a:lnTo>
                <a:lnTo>
                  <a:pt x="1022" y="836"/>
                </a:lnTo>
                <a:lnTo>
                  <a:pt x="1030" y="824"/>
                </a:lnTo>
                <a:lnTo>
                  <a:pt x="1037" y="812"/>
                </a:lnTo>
                <a:lnTo>
                  <a:pt x="1047" y="802"/>
                </a:lnTo>
                <a:lnTo>
                  <a:pt x="1057" y="794"/>
                </a:lnTo>
                <a:lnTo>
                  <a:pt x="1069" y="785"/>
                </a:lnTo>
                <a:lnTo>
                  <a:pt x="1081" y="777"/>
                </a:lnTo>
                <a:lnTo>
                  <a:pt x="1094" y="772"/>
                </a:lnTo>
                <a:lnTo>
                  <a:pt x="1108" y="767"/>
                </a:lnTo>
                <a:lnTo>
                  <a:pt x="1121" y="764"/>
                </a:lnTo>
                <a:lnTo>
                  <a:pt x="1134" y="760"/>
                </a:lnTo>
                <a:lnTo>
                  <a:pt x="1149" y="760"/>
                </a:lnTo>
                <a:lnTo>
                  <a:pt x="1165" y="760"/>
                </a:lnTo>
                <a:lnTo>
                  <a:pt x="1180" y="764"/>
                </a:lnTo>
                <a:lnTo>
                  <a:pt x="1193" y="767"/>
                </a:lnTo>
                <a:lnTo>
                  <a:pt x="1207" y="772"/>
                </a:lnTo>
                <a:lnTo>
                  <a:pt x="1220" y="777"/>
                </a:lnTo>
                <a:lnTo>
                  <a:pt x="1232" y="785"/>
                </a:lnTo>
                <a:lnTo>
                  <a:pt x="1242" y="794"/>
                </a:lnTo>
                <a:lnTo>
                  <a:pt x="1252" y="802"/>
                </a:lnTo>
                <a:lnTo>
                  <a:pt x="1262" y="812"/>
                </a:lnTo>
                <a:lnTo>
                  <a:pt x="1270" y="824"/>
                </a:lnTo>
                <a:lnTo>
                  <a:pt x="1277" y="836"/>
                </a:lnTo>
                <a:lnTo>
                  <a:pt x="1284" y="849"/>
                </a:lnTo>
                <a:lnTo>
                  <a:pt x="1289" y="863"/>
                </a:lnTo>
                <a:lnTo>
                  <a:pt x="1292" y="876"/>
                </a:lnTo>
                <a:lnTo>
                  <a:pt x="1294" y="891"/>
                </a:lnTo>
                <a:lnTo>
                  <a:pt x="1295" y="905"/>
                </a:lnTo>
                <a:lnTo>
                  <a:pt x="1294" y="920"/>
                </a:lnTo>
                <a:lnTo>
                  <a:pt x="1292" y="935"/>
                </a:lnTo>
                <a:lnTo>
                  <a:pt x="1289" y="948"/>
                </a:lnTo>
                <a:lnTo>
                  <a:pt x="1284" y="962"/>
                </a:lnTo>
                <a:lnTo>
                  <a:pt x="1277" y="975"/>
                </a:lnTo>
                <a:lnTo>
                  <a:pt x="1270" y="987"/>
                </a:lnTo>
                <a:lnTo>
                  <a:pt x="1262" y="997"/>
                </a:lnTo>
                <a:lnTo>
                  <a:pt x="1252" y="1009"/>
                </a:lnTo>
                <a:lnTo>
                  <a:pt x="1242" y="1017"/>
                </a:lnTo>
                <a:lnTo>
                  <a:pt x="1232" y="1025"/>
                </a:lnTo>
                <a:lnTo>
                  <a:pt x="1220" y="1034"/>
                </a:lnTo>
                <a:lnTo>
                  <a:pt x="1207" y="1039"/>
                </a:lnTo>
                <a:lnTo>
                  <a:pt x="1193" y="1044"/>
                </a:lnTo>
                <a:lnTo>
                  <a:pt x="1180" y="1047"/>
                </a:lnTo>
                <a:lnTo>
                  <a:pt x="1165" y="1051"/>
                </a:lnTo>
                <a:lnTo>
                  <a:pt x="1149" y="1051"/>
                </a:lnTo>
                <a:close/>
              </a:path>
            </a:pathLst>
          </a:custGeom>
          <a:solidFill>
            <a:schemeClr val="accent6">
              <a:lumMod val="75000"/>
            </a:schemeClr>
          </a:solidFill>
          <a:ln w="9525">
            <a:noFill/>
            <a:round/>
            <a:headEnd/>
            <a:tailEnd/>
          </a:ln>
        </p:spPr>
        <p:txBody>
          <a:bodyPr/>
          <a:lstStyle/>
          <a:p>
            <a:pPr>
              <a:defRPr/>
            </a:pPr>
            <a:endParaRPr lang="tr-TR">
              <a:ea typeface="+mn-ea"/>
              <a:cs typeface="ＭＳ Ｐゴシック" charset="0"/>
            </a:endParaRPr>
          </a:p>
        </p:txBody>
      </p:sp>
      <p:pic>
        <p:nvPicPr>
          <p:cNvPr id="88086" name="Picture 26" descr="P:\İLETİSİM\WWF-New Brand Guideline\New Folder\basecamp\grafikler\fabrikablue.jpg"/>
          <p:cNvPicPr>
            <a:picLocks noChangeAspect="1" noChangeArrowheads="1"/>
          </p:cNvPicPr>
          <p:nvPr/>
        </p:nvPicPr>
        <p:blipFill>
          <a:blip r:embed="rId5">
            <a:extLst>
              <a:ext uri="{28A0092B-C50C-407E-A947-70E740481C1C}">
                <a14:useLocalDpi xmlns:a14="http://schemas.microsoft.com/office/drawing/2010/main" val="0"/>
              </a:ext>
            </a:extLst>
          </a:blip>
          <a:srcRect l="7686" r="-2"/>
          <a:stretch>
            <a:fillRect/>
          </a:stretch>
        </p:blipFill>
        <p:spPr bwMode="auto">
          <a:xfrm>
            <a:off x="4211638" y="5805488"/>
            <a:ext cx="727075" cy="6699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8087" name="Picture 23" descr="P:\İLETİSİM\WWF-New Brand Guideline\New Folder\basecamp\grafikler\manwo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238" y="3203575"/>
            <a:ext cx="635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 Single Corner Rectangle 8"/>
          <p:cNvSpPr>
            <a:spLocks/>
          </p:cNvSpPr>
          <p:nvPr/>
        </p:nvSpPr>
        <p:spPr bwMode="auto">
          <a:xfrm>
            <a:off x="512763" y="1052513"/>
            <a:ext cx="3455987" cy="792162"/>
          </a:xfrm>
          <a:custGeom>
            <a:avLst/>
            <a:gdLst>
              <a:gd name="T0" fmla="*/ 0 w 3455988"/>
              <a:gd name="T1" fmla="*/ 0 h 792163"/>
              <a:gd name="T2" fmla="*/ 3323958 w 3455988"/>
              <a:gd name="T3" fmla="*/ 0 h 792163"/>
              <a:gd name="T4" fmla="*/ 3455988 w 3455988"/>
              <a:gd name="T5" fmla="*/ 132030 h 792163"/>
              <a:gd name="T6" fmla="*/ 3455988 w 3455988"/>
              <a:gd name="T7" fmla="*/ 792163 h 792163"/>
              <a:gd name="T8" fmla="*/ 0 w 3455988"/>
              <a:gd name="T9" fmla="*/ 792163 h 792163"/>
              <a:gd name="T10" fmla="*/ 0 w 3455988"/>
              <a:gd name="T11" fmla="*/ 0 h 792163"/>
              <a:gd name="T12" fmla="*/ 0 60000 65536"/>
              <a:gd name="T13" fmla="*/ 0 60000 65536"/>
              <a:gd name="T14" fmla="*/ 0 60000 65536"/>
              <a:gd name="T15" fmla="*/ 0 60000 65536"/>
              <a:gd name="T16" fmla="*/ 0 60000 65536"/>
              <a:gd name="T17" fmla="*/ 0 60000 65536"/>
              <a:gd name="T18" fmla="*/ 0 w 3455988"/>
              <a:gd name="T19" fmla="*/ 0 h 792163"/>
              <a:gd name="T20" fmla="*/ 3455988 w 3455988"/>
              <a:gd name="T21" fmla="*/ 792163 h 792163"/>
            </a:gdLst>
            <a:ahLst/>
            <a:cxnLst>
              <a:cxn ang="T12">
                <a:pos x="T0" y="T1"/>
              </a:cxn>
              <a:cxn ang="T13">
                <a:pos x="T2" y="T3"/>
              </a:cxn>
              <a:cxn ang="T14">
                <a:pos x="T4" y="T5"/>
              </a:cxn>
              <a:cxn ang="T15">
                <a:pos x="T6" y="T7"/>
              </a:cxn>
              <a:cxn ang="T16">
                <a:pos x="T8" y="T9"/>
              </a:cxn>
              <a:cxn ang="T17">
                <a:pos x="T10" y="T11"/>
              </a:cxn>
            </a:cxnLst>
            <a:rect l="T18" t="T19" r="T20" b="T21"/>
            <a:pathLst>
              <a:path w="3455988" h="792163">
                <a:moveTo>
                  <a:pt x="0" y="0"/>
                </a:moveTo>
                <a:lnTo>
                  <a:pt x="3323958" y="0"/>
                </a:lnTo>
                <a:cubicBezTo>
                  <a:pt x="3396876" y="0"/>
                  <a:pt x="3455988" y="59112"/>
                  <a:pt x="3455988" y="132030"/>
                </a:cubicBezTo>
                <a:lnTo>
                  <a:pt x="3455988" y="792163"/>
                </a:lnTo>
                <a:lnTo>
                  <a:pt x="0" y="792163"/>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Üretimin Su Ayak İzi</a:t>
            </a:r>
            <a:endParaRPr lang="en-US" sz="2400" dirty="0">
              <a:solidFill>
                <a:schemeClr val="accent2"/>
              </a:solidFill>
              <a:cs typeface="+mn-cs"/>
            </a:endParaRPr>
          </a:p>
        </p:txBody>
      </p:sp>
      <p:cxnSp>
        <p:nvCxnSpPr>
          <p:cNvPr id="36" name="Straight Connector 35"/>
          <p:cNvCxnSpPr>
            <a:cxnSpLocks noChangeShapeType="1"/>
          </p:cNvCxnSpPr>
          <p:nvPr/>
        </p:nvCxnSpPr>
        <p:spPr bwMode="auto">
          <a:xfrm>
            <a:off x="2087563" y="1916113"/>
            <a:ext cx="506412" cy="541337"/>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flipH="1">
            <a:off x="6554788" y="1844675"/>
            <a:ext cx="465137" cy="612775"/>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6"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19925" y="5921375"/>
            <a:ext cx="93821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9" name="Rectangle 1"/>
          <p:cNvSpPr txBox="1">
            <a:spLocks noChangeArrowheads="1"/>
          </p:cNvSpPr>
          <p:nvPr/>
        </p:nvSpPr>
        <p:spPr>
          <a:xfrm>
            <a:off x="1331913" y="182563"/>
            <a:ext cx="6386512" cy="1143000"/>
          </a:xfrm>
          <a:prstGeom prst="rect">
            <a:avLst/>
          </a:prstGeom>
        </p:spPr>
        <p:txBody>
          <a:bodyPr/>
          <a:lst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a:t>
            </a:r>
          </a:p>
        </p:txBody>
      </p:sp>
    </p:spTree>
    <p:extLst>
      <p:ext uri="{BB962C8B-B14F-4D97-AF65-F5344CB8AC3E}">
        <p14:creationId xmlns:p14="http://schemas.microsoft.com/office/powerpoint/2010/main" val="187610615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3758" y="5299919"/>
            <a:ext cx="1692275" cy="1368425"/>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İthalat SA (Sanal Su)</a:t>
            </a:r>
            <a:endParaRPr lang="tr-TR" dirty="0"/>
          </a:p>
          <a:p>
            <a:pPr algn="ctr"/>
            <a:r>
              <a:rPr lang="tr-TR" dirty="0"/>
              <a:t>24</a:t>
            </a:r>
          </a:p>
        </p:txBody>
      </p:sp>
      <p:sp>
        <p:nvSpPr>
          <p:cNvPr id="9" name="Rectangle 8"/>
          <p:cNvSpPr/>
          <p:nvPr/>
        </p:nvSpPr>
        <p:spPr>
          <a:xfrm>
            <a:off x="1067296" y="5309444"/>
            <a:ext cx="1692275" cy="1368425"/>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Üretim SA</a:t>
            </a:r>
            <a:endParaRPr lang="tr-TR" dirty="0"/>
          </a:p>
          <a:p>
            <a:pPr algn="ctr"/>
            <a:r>
              <a:rPr lang="tr-TR" dirty="0"/>
              <a:t>1</a:t>
            </a:r>
            <a:r>
              <a:rPr lang="en-ZA" dirty="0"/>
              <a:t>39</a:t>
            </a:r>
            <a:endParaRPr lang="tr-TR" dirty="0"/>
          </a:p>
        </p:txBody>
      </p:sp>
      <p:sp>
        <p:nvSpPr>
          <p:cNvPr id="4" name="Rectangle 3"/>
          <p:cNvSpPr/>
          <p:nvPr/>
        </p:nvSpPr>
        <p:spPr>
          <a:xfrm>
            <a:off x="5436096" y="2132856"/>
            <a:ext cx="1936750" cy="1265238"/>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Tüketimin SA</a:t>
            </a:r>
            <a:endParaRPr lang="tr-TR" dirty="0"/>
          </a:p>
          <a:p>
            <a:pPr algn="ctr">
              <a:defRPr/>
            </a:pPr>
            <a:r>
              <a:rPr lang="tr-TR" b="1" dirty="0"/>
              <a:t>-140</a:t>
            </a:r>
          </a:p>
        </p:txBody>
      </p:sp>
      <p:sp>
        <p:nvSpPr>
          <p:cNvPr id="10" name="Rectangle 9"/>
          <p:cNvSpPr/>
          <p:nvPr/>
        </p:nvSpPr>
        <p:spPr>
          <a:xfrm>
            <a:off x="5436096" y="3675906"/>
            <a:ext cx="1936750" cy="1346200"/>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İhracat </a:t>
            </a:r>
            <a:r>
              <a:rPr lang="tr-TR" dirty="0"/>
              <a:t>WF</a:t>
            </a:r>
          </a:p>
          <a:p>
            <a:pPr algn="ctr"/>
            <a:r>
              <a:rPr lang="tr-TR" dirty="0" smtClean="0"/>
              <a:t>(Sanal Su İhracı)</a:t>
            </a:r>
            <a:endParaRPr lang="tr-TR" dirty="0"/>
          </a:p>
          <a:p>
            <a:pPr algn="ctr"/>
            <a:r>
              <a:rPr lang="tr-TR" dirty="0"/>
              <a:t>-23</a:t>
            </a:r>
          </a:p>
        </p:txBody>
      </p:sp>
      <p:sp>
        <p:nvSpPr>
          <p:cNvPr id="89094" name="TextBox 10"/>
          <p:cNvSpPr txBox="1">
            <a:spLocks noChangeArrowheads="1"/>
          </p:cNvSpPr>
          <p:nvPr/>
        </p:nvSpPr>
        <p:spPr bwMode="auto">
          <a:xfrm>
            <a:off x="6012358" y="3283794"/>
            <a:ext cx="58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095" name="TextBox 12"/>
          <p:cNvSpPr txBox="1">
            <a:spLocks noChangeArrowheads="1"/>
          </p:cNvSpPr>
          <p:nvPr/>
        </p:nvSpPr>
        <p:spPr bwMode="auto">
          <a:xfrm>
            <a:off x="2694483" y="5774581"/>
            <a:ext cx="58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dirty="0">
                <a:solidFill>
                  <a:schemeClr val="tx1"/>
                </a:solidFill>
              </a:rPr>
              <a:t>+</a:t>
            </a:r>
          </a:p>
        </p:txBody>
      </p:sp>
      <p:sp>
        <p:nvSpPr>
          <p:cNvPr id="89096" name="TextBox 14"/>
          <p:cNvSpPr txBox="1">
            <a:spLocks noChangeArrowheads="1"/>
          </p:cNvSpPr>
          <p:nvPr/>
        </p:nvSpPr>
        <p:spPr bwMode="auto">
          <a:xfrm>
            <a:off x="4821733" y="5731719"/>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16" name="Rectangle 15"/>
          <p:cNvSpPr/>
          <p:nvPr/>
        </p:nvSpPr>
        <p:spPr>
          <a:xfrm>
            <a:off x="5436096" y="5299919"/>
            <a:ext cx="1936750" cy="1362075"/>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Genel Toplam</a:t>
            </a:r>
            <a:endParaRPr lang="tr-TR" dirty="0"/>
          </a:p>
          <a:p>
            <a:pPr algn="ctr"/>
            <a:r>
              <a:rPr lang="tr-TR" dirty="0" smtClean="0"/>
              <a:t>(Sanal Su Bütçesi)</a:t>
            </a:r>
            <a:endParaRPr lang="tr-TR" dirty="0"/>
          </a:p>
          <a:p>
            <a:pPr algn="ctr"/>
            <a:r>
              <a:rPr lang="tr-TR" dirty="0"/>
              <a:t>≈ 0</a:t>
            </a:r>
          </a:p>
        </p:txBody>
      </p:sp>
      <p:sp>
        <p:nvSpPr>
          <p:cNvPr id="17" name="Rectangle 16"/>
          <p:cNvSpPr/>
          <p:nvPr/>
        </p:nvSpPr>
        <p:spPr>
          <a:xfrm>
            <a:off x="1054596" y="3653681"/>
            <a:ext cx="1692275" cy="1368425"/>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İhracat SA</a:t>
            </a:r>
            <a:endParaRPr lang="en-ZA" dirty="0"/>
          </a:p>
          <a:p>
            <a:pPr algn="ctr">
              <a:defRPr/>
            </a:pPr>
            <a:r>
              <a:rPr lang="en-ZA" b="1" dirty="0"/>
              <a:t>18</a:t>
            </a:r>
            <a:endParaRPr lang="tr-TR" b="1" dirty="0"/>
          </a:p>
        </p:txBody>
      </p:sp>
      <p:sp>
        <p:nvSpPr>
          <p:cNvPr id="18" name="Rectangle 17"/>
          <p:cNvSpPr/>
          <p:nvPr/>
        </p:nvSpPr>
        <p:spPr>
          <a:xfrm>
            <a:off x="1079996" y="2132856"/>
            <a:ext cx="1666875" cy="1187450"/>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İç SA</a:t>
            </a:r>
            <a:endParaRPr lang="en-ZA" dirty="0"/>
          </a:p>
          <a:p>
            <a:pPr algn="ctr">
              <a:defRPr/>
            </a:pPr>
            <a:r>
              <a:rPr lang="en-ZA" b="1" dirty="0"/>
              <a:t>121</a:t>
            </a:r>
            <a:endParaRPr lang="tr-TR" b="1" dirty="0"/>
          </a:p>
        </p:txBody>
      </p:sp>
      <p:sp>
        <p:nvSpPr>
          <p:cNvPr id="19" name="Rectangle 18"/>
          <p:cNvSpPr/>
          <p:nvPr/>
        </p:nvSpPr>
        <p:spPr>
          <a:xfrm>
            <a:off x="3304083" y="3653681"/>
            <a:ext cx="1631950" cy="1358900"/>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İşlenip </a:t>
            </a:r>
            <a:r>
              <a:rPr lang="tr-TR" dirty="0"/>
              <a:t>i</a:t>
            </a:r>
            <a:r>
              <a:rPr lang="tr-TR" dirty="0" smtClean="0"/>
              <a:t>hraç edilen ithal edilen malların sanal SA</a:t>
            </a:r>
            <a:endParaRPr lang="en-ZA" dirty="0"/>
          </a:p>
          <a:p>
            <a:pPr algn="ctr"/>
            <a:r>
              <a:rPr lang="en-ZA" b="1" dirty="0"/>
              <a:t>5</a:t>
            </a:r>
            <a:endParaRPr lang="tr-TR" b="1" dirty="0"/>
          </a:p>
        </p:txBody>
      </p:sp>
      <p:sp>
        <p:nvSpPr>
          <p:cNvPr id="20" name="Rectangle 19"/>
          <p:cNvSpPr/>
          <p:nvPr/>
        </p:nvSpPr>
        <p:spPr>
          <a:xfrm>
            <a:off x="3297733" y="2132856"/>
            <a:ext cx="1595438" cy="1265238"/>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Dış SA</a:t>
            </a:r>
            <a:endParaRPr lang="en-ZA" dirty="0"/>
          </a:p>
          <a:p>
            <a:pPr algn="ctr">
              <a:defRPr/>
            </a:pPr>
            <a:r>
              <a:rPr lang="en-ZA" b="1" dirty="0"/>
              <a:t>19</a:t>
            </a:r>
            <a:endParaRPr lang="tr-TR" b="1" dirty="0"/>
          </a:p>
        </p:txBody>
      </p:sp>
      <p:sp>
        <p:nvSpPr>
          <p:cNvPr id="89102" name="TextBox 12"/>
          <p:cNvSpPr txBox="1">
            <a:spLocks noChangeArrowheads="1"/>
          </p:cNvSpPr>
          <p:nvPr/>
        </p:nvSpPr>
        <p:spPr bwMode="auto">
          <a:xfrm>
            <a:off x="2746871" y="2640856"/>
            <a:ext cx="582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103" name="TextBox 12"/>
          <p:cNvSpPr txBox="1">
            <a:spLocks noChangeArrowheads="1"/>
          </p:cNvSpPr>
          <p:nvPr/>
        </p:nvSpPr>
        <p:spPr bwMode="auto">
          <a:xfrm>
            <a:off x="1619746" y="3255219"/>
            <a:ext cx="582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104" name="TextBox 14"/>
          <p:cNvSpPr txBox="1">
            <a:spLocks noChangeArrowheads="1"/>
          </p:cNvSpPr>
          <p:nvPr/>
        </p:nvSpPr>
        <p:spPr bwMode="auto">
          <a:xfrm>
            <a:off x="1521321" y="4925269"/>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105" name="TextBox 14"/>
          <p:cNvSpPr txBox="1">
            <a:spLocks noChangeArrowheads="1"/>
          </p:cNvSpPr>
          <p:nvPr/>
        </p:nvSpPr>
        <p:spPr bwMode="auto">
          <a:xfrm>
            <a:off x="4859833" y="2605931"/>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106" name="TextBox 14"/>
          <p:cNvSpPr txBox="1">
            <a:spLocks noChangeArrowheads="1"/>
          </p:cNvSpPr>
          <p:nvPr/>
        </p:nvSpPr>
        <p:spPr bwMode="auto">
          <a:xfrm>
            <a:off x="5974258" y="4941144"/>
            <a:ext cx="758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6" name="Köşeleri Yuvarlanmış Dikdörtgen Belirtme Çizgisi 5"/>
          <p:cNvSpPr/>
          <p:nvPr/>
        </p:nvSpPr>
        <p:spPr>
          <a:xfrm>
            <a:off x="2151558" y="881906"/>
            <a:ext cx="3578225" cy="1466850"/>
          </a:xfrm>
          <a:prstGeom prst="wedgeRoundRectCallout">
            <a:avLst>
              <a:gd name="adj1" fmla="val -44700"/>
              <a:gd name="adj2" fmla="val 82297"/>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Türkiye’nin üretim ve tüketim faaliyetlerinin su ayak izinin %80’i ülke içindeki su kaynaklarına bağlıdır. </a:t>
            </a:r>
            <a:endParaRPr lang="en-US" dirty="0"/>
          </a:p>
        </p:txBody>
      </p:sp>
      <p:sp>
        <p:nvSpPr>
          <p:cNvPr id="21" name="Rectangle 1"/>
          <p:cNvSpPr txBox="1">
            <a:spLocks noChangeArrowheads="1"/>
          </p:cNvSpPr>
          <p:nvPr/>
        </p:nvSpPr>
        <p:spPr>
          <a:xfrm>
            <a:off x="1331913" y="182563"/>
            <a:ext cx="6386512" cy="481856"/>
          </a:xfrm>
          <a:prstGeom prst="rect">
            <a:avLst/>
          </a:prstGeom>
        </p:spPr>
        <p:txBody>
          <a:bodyPr/>
          <a:lst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a:t>
            </a:r>
          </a:p>
        </p:txBody>
      </p:sp>
    </p:spTree>
    <p:extLst>
      <p:ext uri="{BB962C8B-B14F-4D97-AF65-F5344CB8AC3E}">
        <p14:creationId xmlns:p14="http://schemas.microsoft.com/office/powerpoint/2010/main" val="3687016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0" s="-12549" l="-25098"/>
                                      </p:by>
                                    </p:animClr>
                                    <p:animClr clrSpc="hsl" dir="cw">
                                      <p:cBhvr>
                                        <p:cTn id="7" dur="500" fill="hold"/>
                                        <p:tgtEl>
                                          <p:spTgt spid="18"/>
                                        </p:tgtEl>
                                        <p:attrNameLst>
                                          <p:attrName>fillcolor</p:attrName>
                                        </p:attrNameLst>
                                      </p:cBhvr>
                                      <p:by>
                                        <p:hsl h="0" s="-12549" l="-25098"/>
                                      </p:by>
                                    </p:animClr>
                                    <p:animClr clrSpc="hsl" dir="cw">
                                      <p:cBhvr>
                                        <p:cTn id="8" dur="500" fill="hold"/>
                                        <p:tgtEl>
                                          <p:spTgt spid="18"/>
                                        </p:tgtEl>
                                        <p:attrNameLst>
                                          <p:attrName>stroke.color</p:attrName>
                                        </p:attrNameLst>
                                      </p:cBhvr>
                                      <p:by>
                                        <p:hsl h="0" s="-12549" l="-25098"/>
                                      </p:by>
                                    </p:animClr>
                                    <p:set>
                                      <p:cBhvr>
                                        <p:cTn id="9" dur="500" fill="hold"/>
                                        <p:tgtEl>
                                          <p:spTgt spid="18"/>
                                        </p:tgtEl>
                                        <p:attrNameLst>
                                          <p:attrName>fill.type</p:attrName>
                                        </p:attrNameLst>
                                      </p:cBhvr>
                                      <p:to>
                                        <p:strVal val="solid"/>
                                      </p:to>
                                    </p:set>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Chart 6"/>
          <p:cNvGraphicFramePr>
            <a:graphicFrameLocks/>
          </p:cNvGraphicFramePr>
          <p:nvPr/>
        </p:nvGraphicFramePr>
        <p:xfrm>
          <a:off x="107504" y="1239838"/>
          <a:ext cx="8958709" cy="5618162"/>
        </p:xfrm>
        <a:graphic>
          <a:graphicData uri="http://schemas.openxmlformats.org/presentationml/2006/ole">
            <mc:AlternateContent xmlns:mc="http://schemas.openxmlformats.org/markup-compatibility/2006">
              <mc:Choice xmlns:v="urn:schemas-microsoft-com:vml" Requires="v">
                <p:oleObj spid="_x0000_s2058" r:id="rId5" imgW="8772904" imgH="5029636" progId="Excel.Chart.8">
                  <p:embed/>
                </p:oleObj>
              </mc:Choice>
              <mc:Fallback>
                <p:oleObj r:id="rId5" imgW="8772904" imgH="502963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239838"/>
                        <a:ext cx="8958709" cy="5618162"/>
                      </a:xfrm>
                      <a:prstGeom prst="rect">
                        <a:avLst/>
                      </a:prstGeom>
                      <a:noFill/>
                      <a:ln>
                        <a:noFill/>
                      </a:ln>
                    </p:spPr>
                  </p:pic>
                </p:oleObj>
              </mc:Fallback>
            </mc:AlternateContent>
          </a:graphicData>
        </a:graphic>
      </p:graphicFrame>
      <p:sp>
        <p:nvSpPr>
          <p:cNvPr id="4" name="Rectangle 1"/>
          <p:cNvSpPr txBox="1">
            <a:spLocks noChangeArrowheads="1"/>
          </p:cNvSpPr>
          <p:nvPr/>
        </p:nvSpPr>
        <p:spPr>
          <a:xfrm>
            <a:off x="1331913" y="182563"/>
            <a:ext cx="6386512" cy="1143000"/>
          </a:xfrm>
          <a:prstGeom prst="rect">
            <a:avLst/>
          </a:prstGeom>
        </p:spPr>
        <p:txBody>
          <a:bodyPr/>
          <a:lst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KİŞİ BAŞI SU AYAK İZİ MİKTARLARI</a:t>
            </a:r>
          </a:p>
        </p:txBody>
      </p:sp>
    </p:spTree>
    <p:extLst>
      <p:ext uri="{BB962C8B-B14F-4D97-AF65-F5344CB8AC3E}">
        <p14:creationId xmlns:p14="http://schemas.microsoft.com/office/powerpoint/2010/main" val="19966808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31913" y="182563"/>
            <a:ext cx="6386512"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KAPSAMINDA  BELİRLENEN TEMEL ÜRÜNLER </a:t>
            </a:r>
          </a:p>
        </p:txBody>
      </p:sp>
      <p:sp>
        <p:nvSpPr>
          <p:cNvPr id="11267" name="Text Box 2"/>
          <p:cNvSpPr txBox="1">
            <a:spLocks noChangeArrowheads="1"/>
          </p:cNvSpPr>
          <p:nvPr/>
        </p:nvSpPr>
        <p:spPr bwMode="auto">
          <a:xfrm>
            <a:off x="457200" y="1600201"/>
            <a:ext cx="8435280" cy="2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marL="0" indent="0" algn="just" eaLnBrk="1" hangingPunct="1">
              <a:lnSpc>
                <a:spcPct val="100000"/>
              </a:lnSpc>
              <a:spcBef>
                <a:spcPts val="600"/>
              </a:spcBef>
              <a:spcAft>
                <a:spcPts val="1425"/>
              </a:spcAft>
              <a:buClr>
                <a:srgbClr val="0F6FC6"/>
              </a:buClr>
              <a:buSzPct val="70000"/>
            </a:pPr>
            <a:r>
              <a:rPr lang="tr-TR" sz="1600" b="1" dirty="0">
                <a:solidFill>
                  <a:schemeClr val="accent2"/>
                </a:solidFill>
                <a:latin typeface="Arial" pitchFamily="34" charset="0"/>
                <a:cs typeface="Arial" pitchFamily="34" charset="0"/>
              </a:rPr>
              <a:t>Buğday:</a:t>
            </a:r>
            <a:r>
              <a:rPr lang="tr-TR" sz="1600" dirty="0">
                <a:solidFill>
                  <a:schemeClr val="accent2"/>
                </a:solidFill>
                <a:latin typeface="Arial" pitchFamily="34" charset="0"/>
                <a:cs typeface="Arial" pitchFamily="34" charset="0"/>
              </a:rPr>
              <a:t> </a:t>
            </a:r>
            <a:endParaRPr lang="tr-TR" sz="1600" dirty="0" smtClean="0">
              <a:solidFill>
                <a:schemeClr val="accent2"/>
              </a:solidFill>
              <a:latin typeface="Arial" pitchFamily="34" charset="0"/>
              <a:cs typeface="Arial" pitchFamily="34" charset="0"/>
            </a:endParaRP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Türkiye’de </a:t>
            </a:r>
            <a:r>
              <a:rPr lang="tr-TR" sz="1600" dirty="0">
                <a:solidFill>
                  <a:schemeClr val="accent2"/>
                </a:solidFill>
                <a:latin typeface="Arial" pitchFamily="34" charset="0"/>
                <a:cs typeface="Arial" pitchFamily="34" charset="0"/>
              </a:rPr>
              <a:t>tarımsal üretiminde başlıca ürün olup ülkenin çok farklı köşesinde üretimi farklı koşullar altında yapılmaktadır</a:t>
            </a:r>
            <a:r>
              <a:rPr lang="tr-TR" sz="1600" dirty="0" smtClean="0">
                <a:solidFill>
                  <a:schemeClr val="accent2"/>
                </a:solidFill>
                <a:latin typeface="Arial" pitchFamily="34" charset="0"/>
                <a:cs typeface="Arial" pitchFamily="34" charset="0"/>
              </a:rPr>
              <a:t>.</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Ayrıca </a:t>
            </a:r>
            <a:r>
              <a:rPr lang="tr-TR" sz="1600" dirty="0">
                <a:solidFill>
                  <a:schemeClr val="accent2"/>
                </a:solidFill>
                <a:latin typeface="Arial" pitchFamily="34" charset="0"/>
                <a:cs typeface="Arial" pitchFamily="34" charset="0"/>
              </a:rPr>
              <a:t>Türkiye’de hem sanayi amaçlı kullanım hem de gıda güvencesi anlamında çok büyük önem taşımaktadır</a:t>
            </a:r>
            <a:r>
              <a:rPr lang="tr-TR" sz="1600" dirty="0" smtClean="0">
                <a:solidFill>
                  <a:schemeClr val="accent2"/>
                </a:solidFill>
                <a:latin typeface="Arial" pitchFamily="34" charset="0"/>
                <a:cs typeface="Arial" pitchFamily="34" charset="0"/>
              </a:rPr>
              <a:t>.</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Yıllara </a:t>
            </a:r>
            <a:r>
              <a:rPr lang="tr-TR" sz="1600" dirty="0">
                <a:solidFill>
                  <a:schemeClr val="accent2"/>
                </a:solidFill>
                <a:latin typeface="Arial" pitchFamily="34" charset="0"/>
                <a:cs typeface="Arial" pitchFamily="34" charset="0"/>
              </a:rPr>
              <a:t>göre ülke içinde bir </a:t>
            </a:r>
            <a:r>
              <a:rPr lang="tr-TR" sz="1600" dirty="0" smtClean="0">
                <a:solidFill>
                  <a:schemeClr val="accent2"/>
                </a:solidFill>
                <a:latin typeface="Arial" pitchFamily="34" charset="0"/>
                <a:cs typeface="Arial" pitchFamily="34" charset="0"/>
              </a:rPr>
              <a:t>dengeye sahip, </a:t>
            </a:r>
            <a:r>
              <a:rPr lang="tr-TR" sz="1600" dirty="0">
                <a:solidFill>
                  <a:schemeClr val="accent2"/>
                </a:solidFill>
                <a:latin typeface="Arial" pitchFamily="34" charset="0"/>
                <a:cs typeface="Arial" pitchFamily="34" charset="0"/>
              </a:rPr>
              <a:t>ihracat ve ithalata da konu olan bir üründür. </a:t>
            </a:r>
            <a:endParaRPr lang="tr-TR" sz="1600" dirty="0">
              <a:solidFill>
                <a:srgbClr val="000000"/>
              </a:solidFill>
              <a:latin typeface="Century Schoolbook" charset="0"/>
            </a:endParaRPr>
          </a:p>
        </p:txBody>
      </p:sp>
      <p:sp>
        <p:nvSpPr>
          <p:cNvPr id="11268" name="Rectangle 3"/>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1269" name="Rectangle 4"/>
          <p:cNvSpPr>
            <a:spLocks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pic>
        <p:nvPicPr>
          <p:cNvPr id="112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93096"/>
            <a:ext cx="2620715" cy="213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Dikdörtgen 1"/>
          <p:cNvSpPr/>
          <p:nvPr/>
        </p:nvSpPr>
        <p:spPr>
          <a:xfrm>
            <a:off x="3707904" y="4581128"/>
            <a:ext cx="5184576" cy="1569660"/>
          </a:xfrm>
          <a:prstGeom prst="rect">
            <a:avLst/>
          </a:prstGeom>
        </p:spPr>
        <p:txBody>
          <a:bodyPr wrap="square">
            <a:spAutoFit/>
          </a:bodyPr>
          <a:lstStyle/>
          <a:p>
            <a:pPr marR="0" algn="just" hangingPunct="1">
              <a:lnSpc>
                <a:spcPct val="100000"/>
              </a:lnSpc>
              <a:spcBef>
                <a:spcPts val="600"/>
              </a:spcBef>
              <a:spcAft>
                <a:spcPts val="1425"/>
              </a:spcAft>
              <a:buClr>
                <a:srgbClr val="0F6FC6"/>
              </a:buClr>
              <a:buSzPct val="70000"/>
              <a:tabLst>
                <a:tab pos="723900" algn="l"/>
                <a:tab pos="1447800" algn="l"/>
                <a:tab pos="2171700" algn="l"/>
                <a:tab pos="2895600" algn="l"/>
                <a:tab pos="3619500" algn="l"/>
                <a:tab pos="4343400" algn="l"/>
                <a:tab pos="5067300" algn="l"/>
              </a:tabLst>
            </a:pPr>
            <a:r>
              <a:rPr lang="tr-TR" sz="1600" dirty="0" smtClean="0">
                <a:solidFill>
                  <a:srgbClr val="C00000"/>
                </a:solidFill>
                <a:latin typeface="Arial" pitchFamily="34" charset="0"/>
                <a:cs typeface="Arial" pitchFamily="34" charset="0"/>
              </a:rPr>
              <a:t>Buğday </a:t>
            </a:r>
            <a:r>
              <a:rPr lang="tr-TR" sz="1600" dirty="0">
                <a:solidFill>
                  <a:srgbClr val="C00000"/>
                </a:solidFill>
                <a:latin typeface="Arial" pitchFamily="34" charset="0"/>
                <a:cs typeface="Arial" pitchFamily="34" charset="0"/>
              </a:rPr>
              <a:t>üretimin mavi-yeşil su ayak izi oranı düşüktür ve buğday yoğun olarak yağmur suyu ile beslenmektedir. Buğday üretimi iklim koşullarına karşı hassastır. Gıda güvencesinde önemli bir yeri olan buğday üretimi ve buğday fiyatları iklim koşullarına bağlı olarak değişiklik gösterebilmektedir.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457200" y="1600201"/>
            <a:ext cx="8291264" cy="197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marL="0" indent="0" algn="just" eaLnBrk="1" hangingPunct="1">
              <a:lnSpc>
                <a:spcPct val="100000"/>
              </a:lnSpc>
              <a:spcBef>
                <a:spcPts val="600"/>
              </a:spcBef>
              <a:spcAft>
                <a:spcPts val="1425"/>
              </a:spcAft>
              <a:buClr>
                <a:srgbClr val="0F6FC6"/>
              </a:buClr>
              <a:buSzPct val="70000"/>
            </a:pPr>
            <a:r>
              <a:rPr lang="tr-TR" sz="1600" b="1" dirty="0" smtClean="0">
                <a:solidFill>
                  <a:schemeClr val="accent2"/>
                </a:solidFill>
                <a:latin typeface="Arial" pitchFamily="34" charset="0"/>
                <a:cs typeface="Arial" pitchFamily="34" charset="0"/>
              </a:rPr>
              <a:t>Şeker </a:t>
            </a:r>
            <a:r>
              <a:rPr lang="tr-TR" sz="1600" b="1" dirty="0">
                <a:solidFill>
                  <a:schemeClr val="accent2"/>
                </a:solidFill>
                <a:latin typeface="Arial" pitchFamily="34" charset="0"/>
                <a:cs typeface="Arial" pitchFamily="34" charset="0"/>
              </a:rPr>
              <a:t>pancarı: </a:t>
            </a:r>
            <a:endParaRPr lang="tr-TR" sz="1600" b="1" dirty="0" smtClean="0">
              <a:solidFill>
                <a:schemeClr val="accent2"/>
              </a:solidFill>
              <a:latin typeface="Arial" pitchFamily="34" charset="0"/>
              <a:cs typeface="Arial" pitchFamily="34" charset="0"/>
            </a:endParaRP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Susayan </a:t>
            </a:r>
            <a:r>
              <a:rPr lang="tr-TR" sz="1600" dirty="0" err="1" smtClean="0">
                <a:solidFill>
                  <a:schemeClr val="accent2"/>
                </a:solidFill>
                <a:latin typeface="Arial" pitchFamily="34" charset="0"/>
                <a:cs typeface="Arial" pitchFamily="34" charset="0"/>
              </a:rPr>
              <a:t>mahsül</a:t>
            </a:r>
            <a:r>
              <a:rPr lang="tr-TR" sz="1600" dirty="0" smtClean="0">
                <a:solidFill>
                  <a:schemeClr val="accent2"/>
                </a:solidFill>
                <a:latin typeface="Arial" pitchFamily="34" charset="0"/>
                <a:cs typeface="Arial" pitchFamily="34" charset="0"/>
              </a:rPr>
              <a:t> özelliğiyle </a:t>
            </a:r>
            <a:r>
              <a:rPr lang="tr-TR" sz="1600" dirty="0">
                <a:solidFill>
                  <a:schemeClr val="accent2"/>
                </a:solidFill>
                <a:latin typeface="Arial" pitchFamily="34" charset="0"/>
                <a:cs typeface="Arial" pitchFamily="34" charset="0"/>
              </a:rPr>
              <a:t>Türkiye’de sanayide kullanılan önemli bir </a:t>
            </a:r>
            <a:r>
              <a:rPr lang="tr-TR" sz="1600" dirty="0" smtClean="0">
                <a:solidFill>
                  <a:schemeClr val="accent2"/>
                </a:solidFill>
                <a:latin typeface="Arial" pitchFamily="34" charset="0"/>
                <a:cs typeface="Arial" pitchFamily="34" charset="0"/>
              </a:rPr>
              <a:t>ürün.</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Özellikle </a:t>
            </a:r>
            <a:r>
              <a:rPr lang="tr-TR" sz="1600" dirty="0">
                <a:solidFill>
                  <a:schemeClr val="accent2"/>
                </a:solidFill>
                <a:latin typeface="Arial" pitchFamily="34" charset="0"/>
                <a:cs typeface="Arial" pitchFamily="34" charset="0"/>
              </a:rPr>
              <a:t>Konya Kapalı Havzası’nda üretilen şeker pancarı sık sık gündeme gelmekte ve su kaynaklarıyla olan ilişkisi tartışılmaktadır</a:t>
            </a:r>
            <a:r>
              <a:rPr lang="tr-TR" sz="1600" dirty="0" smtClean="0">
                <a:solidFill>
                  <a:schemeClr val="accent2"/>
                </a:solidFill>
                <a:latin typeface="Arial" pitchFamily="34" charset="0"/>
                <a:cs typeface="Arial" pitchFamily="34" charset="0"/>
              </a:rPr>
              <a:t>.</a:t>
            </a:r>
            <a:endParaRPr lang="tr-TR" sz="1600" dirty="0">
              <a:solidFill>
                <a:schemeClr val="accent2"/>
              </a:solidFill>
              <a:latin typeface="Arial" pitchFamily="34" charset="0"/>
              <a:cs typeface="Arial" pitchFamily="34" charset="0"/>
            </a:endParaRPr>
          </a:p>
          <a:p>
            <a:pPr algn="just" eaLnBrk="1" hangingPunct="1">
              <a:lnSpc>
                <a:spcPct val="100000"/>
              </a:lnSpc>
              <a:spcBef>
                <a:spcPts val="600"/>
              </a:spcBef>
              <a:spcAft>
                <a:spcPts val="1425"/>
              </a:spcAft>
              <a:buClrTx/>
              <a:buSzTx/>
              <a:buFontTx/>
              <a:buNone/>
            </a:pPr>
            <a:endParaRPr lang="tr-TR" sz="1600" dirty="0">
              <a:solidFill>
                <a:srgbClr val="000000"/>
              </a:solidFill>
              <a:latin typeface="Century Schoolbook" charset="0"/>
            </a:endParaRPr>
          </a:p>
        </p:txBody>
      </p:sp>
      <p:sp>
        <p:nvSpPr>
          <p:cNvPr id="11268" name="Rectangle 3"/>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1269" name="Rectangle 4"/>
          <p:cNvSpPr>
            <a:spLocks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pic>
        <p:nvPicPr>
          <p:cNvPr id="112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17032"/>
            <a:ext cx="2232248" cy="282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1"/>
          <p:cNvSpPr txBox="1">
            <a:spLocks noChangeArrowheads="1"/>
          </p:cNvSpPr>
          <p:nvPr/>
        </p:nvSpPr>
        <p:spPr bwMode="auto">
          <a:xfrm>
            <a:off x="1331913" y="182563"/>
            <a:ext cx="6386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smtClean="0">
                <a:solidFill>
                  <a:srgbClr val="0070C0"/>
                </a:solidFill>
                <a:latin typeface="Arial" charset="0"/>
                <a:cs typeface="+mn-cs"/>
              </a:rPr>
              <a:t>TÜRKİYE’NİN SU AYAK İZİ RAPORU KAPSAMINDA  BELİRLENEN TEMEL ÜRÜNLER </a:t>
            </a:r>
            <a:endParaRPr lang="tr-TR" sz="2000" b="1" kern="1200" dirty="0" smtClean="0">
              <a:solidFill>
                <a:srgbClr val="0070C0"/>
              </a:solidFill>
              <a:latin typeface="Arial" charset="0"/>
              <a:cs typeface="+mn-cs"/>
            </a:endParaRPr>
          </a:p>
        </p:txBody>
      </p:sp>
      <p:sp>
        <p:nvSpPr>
          <p:cNvPr id="3" name="Dikdörtgen 2"/>
          <p:cNvSpPr/>
          <p:nvPr/>
        </p:nvSpPr>
        <p:spPr>
          <a:xfrm>
            <a:off x="3596464" y="4101347"/>
            <a:ext cx="5007984" cy="1988878"/>
          </a:xfrm>
          <a:prstGeom prst="rect">
            <a:avLst/>
          </a:prstGeom>
        </p:spPr>
        <p:txBody>
          <a:bodyPr wrap="square">
            <a:spAutoFit/>
          </a:bodyPr>
          <a:lstStyle/>
          <a:p>
            <a:pPr marL="211747" marR="0" indent="-211747" algn="just">
              <a:lnSpc>
                <a:spcPct val="114000"/>
              </a:lnSpc>
              <a:spcBef>
                <a:spcPts val="0"/>
              </a:spcBef>
              <a:spcAft>
                <a:spcPts val="1000"/>
              </a:spcAft>
            </a:pPr>
            <a:r>
              <a:rPr lang="tr-TR" kern="1400" dirty="0">
                <a:solidFill>
                  <a:srgbClr val="C00000"/>
                </a:solidFill>
                <a:latin typeface="Symbol" panose="05050102010706020507" pitchFamily="18" charset="2"/>
              </a:rPr>
              <a:t> </a:t>
            </a:r>
            <a:r>
              <a:rPr lang="tr-TR" kern="1400" dirty="0" smtClean="0">
                <a:solidFill>
                  <a:srgbClr val="C00000"/>
                </a:solidFill>
                <a:latin typeface="Symbol" panose="05050102010706020507" pitchFamily="18" charset="2"/>
              </a:rPr>
              <a:t>   </a:t>
            </a:r>
            <a:r>
              <a:rPr lang="tr-TR" sz="1600" dirty="0" smtClean="0">
                <a:solidFill>
                  <a:srgbClr val="C00000"/>
                </a:solidFill>
                <a:latin typeface="Arial" pitchFamily="34" charset="0"/>
                <a:cs typeface="Arial" pitchFamily="34" charset="0"/>
              </a:rPr>
              <a:t>Şeker </a:t>
            </a:r>
            <a:r>
              <a:rPr lang="tr-TR" sz="1600" dirty="0">
                <a:solidFill>
                  <a:srgbClr val="C00000"/>
                </a:solidFill>
                <a:latin typeface="Arial" pitchFamily="34" charset="0"/>
                <a:cs typeface="Arial" pitchFamily="34" charset="0"/>
              </a:rPr>
              <a:t>pancarı üretiminde mavi su ayak izinin (sulama suyu) dünya ortalamasından yüksek olduğu göze çarpmaktadır. Türkiye’deki kurak ve yarı kurak bölgelerdeki şeker pancarı üretiminde mavi su ayak izi dikkatle değerlendirilmelidir.</a:t>
            </a:r>
          </a:p>
          <a:p>
            <a:pPr>
              <a:lnSpc>
                <a:spcPct val="119000"/>
              </a:lnSpc>
              <a:spcBef>
                <a:spcPts val="0"/>
              </a:spcBef>
              <a:spcAft>
                <a:spcPts val="600"/>
              </a:spcAft>
            </a:pPr>
            <a:r>
              <a:rPr lang="tr-TR"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131214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60374" y="1484313"/>
            <a:ext cx="8144073" cy="259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marL="0" indent="0" algn="just" eaLnBrk="1" hangingPunct="1">
              <a:lnSpc>
                <a:spcPct val="100000"/>
              </a:lnSpc>
              <a:spcBef>
                <a:spcPts val="600"/>
              </a:spcBef>
              <a:spcAft>
                <a:spcPts val="1425"/>
              </a:spcAft>
              <a:buClr>
                <a:srgbClr val="0F6FC6"/>
              </a:buClr>
              <a:buSzPct val="70000"/>
            </a:pPr>
            <a:r>
              <a:rPr lang="tr-TR" sz="1600" b="1" dirty="0">
                <a:solidFill>
                  <a:schemeClr val="accent2"/>
                </a:solidFill>
                <a:latin typeface="Arial" pitchFamily="34" charset="0"/>
                <a:cs typeface="Arial" pitchFamily="34" charset="0"/>
              </a:rPr>
              <a:t>Pamuk</a:t>
            </a:r>
            <a:r>
              <a:rPr lang="tr-TR" sz="1600" dirty="0">
                <a:solidFill>
                  <a:schemeClr val="accent2"/>
                </a:solidFill>
                <a:latin typeface="Arial" pitchFamily="34" charset="0"/>
                <a:cs typeface="Arial" pitchFamily="34" charset="0"/>
              </a:rPr>
              <a:t>: </a:t>
            </a:r>
            <a:endParaRPr lang="tr-TR" sz="1600" dirty="0" smtClean="0">
              <a:solidFill>
                <a:schemeClr val="accent2"/>
              </a:solidFill>
              <a:latin typeface="Arial" pitchFamily="34" charset="0"/>
              <a:cs typeface="Arial" pitchFamily="34" charset="0"/>
            </a:endParaRP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Şeker </a:t>
            </a:r>
            <a:r>
              <a:rPr lang="tr-TR" sz="1600" dirty="0">
                <a:solidFill>
                  <a:schemeClr val="accent2"/>
                </a:solidFill>
                <a:latin typeface="Arial" pitchFamily="34" charset="0"/>
                <a:cs typeface="Arial" pitchFamily="34" charset="0"/>
              </a:rPr>
              <a:t>pancarı gibi pamuk da sanayiye hammadde sağlayan ve üretiminde yoğun olarak su </a:t>
            </a:r>
            <a:r>
              <a:rPr lang="tr-TR" sz="1600" dirty="0" smtClean="0">
                <a:solidFill>
                  <a:schemeClr val="accent2"/>
                </a:solidFill>
                <a:latin typeface="Arial" pitchFamily="34" charset="0"/>
                <a:cs typeface="Arial" pitchFamily="34" charset="0"/>
              </a:rPr>
              <a:t>kullanan bir ürün. </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Türkiye’de </a:t>
            </a:r>
            <a:r>
              <a:rPr lang="tr-TR" sz="1600" dirty="0">
                <a:solidFill>
                  <a:schemeClr val="accent2"/>
                </a:solidFill>
                <a:latin typeface="Arial" pitchFamily="34" charset="0"/>
                <a:cs typeface="Arial" pitchFamily="34" charset="0"/>
              </a:rPr>
              <a:t>yoğunlukla Ege ve Akdeniz kıyıları ile Güneydoğu Anadolu bölgesinde yetiştirilen bu ürünün su ayak izi, uluslararası ticarete yoğun şekilde </a:t>
            </a:r>
            <a:r>
              <a:rPr lang="tr-TR" sz="1600" dirty="0" smtClean="0">
                <a:solidFill>
                  <a:schemeClr val="accent2"/>
                </a:solidFill>
                <a:latin typeface="Arial" pitchFamily="34" charset="0"/>
                <a:cs typeface="Arial" pitchFamily="34" charset="0"/>
              </a:rPr>
              <a:t>katkı sağlar.</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Türkiye’de </a:t>
            </a:r>
            <a:r>
              <a:rPr lang="tr-TR" sz="1600" dirty="0">
                <a:solidFill>
                  <a:schemeClr val="accent2"/>
                </a:solidFill>
                <a:latin typeface="Arial" pitchFamily="34" charset="0"/>
                <a:cs typeface="Arial" pitchFamily="34" charset="0"/>
              </a:rPr>
              <a:t>tekstil </a:t>
            </a:r>
            <a:r>
              <a:rPr lang="tr-TR" sz="1600" dirty="0" smtClean="0">
                <a:solidFill>
                  <a:schemeClr val="accent2"/>
                </a:solidFill>
                <a:latin typeface="Arial" pitchFamily="34" charset="0"/>
                <a:cs typeface="Arial" pitchFamily="34" charset="0"/>
              </a:rPr>
              <a:t>sektöründe önemli.</a:t>
            </a:r>
          </a:p>
          <a:p>
            <a:pPr eaLnBrk="1" hangingPunct="1">
              <a:lnSpc>
                <a:spcPct val="100000"/>
              </a:lnSpc>
              <a:spcBef>
                <a:spcPts val="600"/>
              </a:spcBef>
              <a:spcAft>
                <a:spcPts val="1425"/>
              </a:spcAft>
              <a:buClrTx/>
              <a:buSzTx/>
              <a:buFontTx/>
              <a:buNone/>
            </a:pPr>
            <a:endParaRPr lang="tr-TR" sz="2000" dirty="0">
              <a:solidFill>
                <a:srgbClr val="000000"/>
              </a:solidFill>
              <a:latin typeface="Arial" pitchFamily="34" charset="0"/>
              <a:cs typeface="Arial" pitchFamily="34" charset="0"/>
            </a:endParaRPr>
          </a:p>
        </p:txBody>
      </p:sp>
      <p:sp>
        <p:nvSpPr>
          <p:cNvPr id="12291" name="Rectangle 3"/>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2" name="Rectangle 4"/>
          <p:cNvSpPr>
            <a:spLocks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33" y="4235822"/>
            <a:ext cx="2774801" cy="238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4" name="Rectangle 6"/>
          <p:cNvSpPr>
            <a:spLocks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6" name="AutoShape 10" descr="data:image/jpeg;base64,/9j/4AAQSkZJRgABAQAAAQABAAD/2wCEAAkGBhQSEBUUEhQVFRQVFxgXFxcYFxQaGBcaGhUXFxgYGBcYGyYgGBwjHBcWHy8gIycqLCwsFR4xNTAqNSYrLCkBCQoKDgwOGg8PGi8kHyQsKSwpNCksLCwsLCwsLCwsLCksKSwsLCwpLCkpLCwsKSwpLCksLCwsLCwsLCwsLCwsLP/AABEIAMsA+AMBIgACEQEDEQH/xAAcAAACAgMBAQAAAAAAAAAAAAAABQQGAQMHAgj/xABAEAABAwIEAwYFAgMGBgMBAAABAAIRAyEEEjFBBVFhBiJxgZGhEzKx0fBCwQdS8RQjM3Ky4RZDYoKiwiRjkhX/xAAZAQACAwEAAAAAAAAAAAAAAAAABAECAwX/xAAuEQACAgEEAAUCBQUBAAAAAAAAAQIRAwQSITETIjJBURRhQnGBkaEFscHR8CP/2gAMAwEAAhEDEQA/AO4IQhQAIQhAAhCEACEIQAIQhAGCsBZKwgDBQUFeZUAeX1mhwbuZjyW2VXMVjSOIU2k2jL5lp/eFYWlZ45qd/Z0Qme1lYhZWxIIQhQAIQhAAhCEAC8lel5KAPJWHH8/ogleSoAwShYcVpxGKawZnuDW8ybI6JN/5yWUq4fx0VqrmMacrRObneLDVChNPlEJ2PEIQrACEIQAIQhAAhCEACChYcbIACvKjcOx4qtkWIMEcipJVU1JWgNb6wbEnUwNrr0QkHa6rlFN17E6c4BH0TulWDmBw0IB8olVU7k4/BF8lM4zWzYlz2kWgA8oAv5FPOzGNL21Mx0cHa6Bw08JBVZruDnPI0zbhb8JiSKVcC3+ED4EuMLi4c7jlk31yzNOmWjEccAxNOgBJdqeVift6puqH2ZPxMbJvkY4312a36+yvi62myPJFyfzwXi7BCFglMFjKF5p1ARIII5hekACEIKAMOXguWSVWeN9smUyWUYqPEgn9DTyJGp6D1VZSUVbIbosTil3EeNU6LZcZOzQZJ8By8Vzbi/aau756riDbK3ut9Bf1JUPCVIbmOrjz05eUJLJrEuIozeT4Lhj+11R3yRTHhmd66Ks4zEfEMuLnuvdxJ9OXgtFCo6o6BrvyA53sm/A3sbiKTIDs7xLiDJgE93kJjqlFklllTZS3Lst3ZXhRo0e987+8en8rZHIa9SUJ00fn9ELrxikqQwuCWhCFcAQhCABCEIAEIQgAQhCAK7xKk7DVfjU/kdZ7dtdlprdpPiCswWhuZhBuRaddCFYMdhRUpuYf1D32K53iKECbyJB+hC5OryS07qPpd/8Af5M5Wix8WqfFwAeTJGUz1Byn6qH2b4u/Oyk6MsOaPTMP3UDA8VAw9ai/cSzxkWHnB9VFY4tIc3UEOHiLpeeoXiQyJ+3JW/c3Yvu1qjTsSPRaP7VlDwRZ+S/LKXfcKRxXEB9Z1RujgP8ASJCT4vGhpIeHA2BBBGoseo+yTlcZy2/cq77HPY/GkYvKBPxAQTyDZJ/ZdGXKOwXEGu4iAbEsqNaOtjbyBXVV3NDaxcmmN8HpLuO4oMpXPzENUfiPHBTqZbRlM881oCqvE+IOLHPeSQxriBreLKuq1cYpwj2+C0pFrwvE6VCgz4tRrAQSMxAJkk2G+qjv7cYUT33QBJOV0dNRvoFy3DVS5j6tUlzu40E9XAWnoDCjcRxOZ4aD3ZDjfWPlBGmv0VPrHVRRk8jOjYz+Id4pUj0L567N8Oag43t9XDZApDycT5XVRY8wI/PdRK1fOQ0GRvHisnqZ12Vc2WHFduK9fNRY7K0R8R4gOuB3Gxp1Ot4UTOAMogeFkl7OHMxx3c9x9zumdWxhRKbl2VuyFxjUdA4+1tF6NRxaxjdSPQDUnoonFa0lw3DQN93C/oCpeEpk23tn6b5B+6Wn3wBIa6BAPdGp/m6+HIKZwGt8THYcNnuvknb5Ta/T6pbiTOgnkOXkVEwfEKmGqsqCJac1xIMTI6SCQtMFRkmyU+TuzB+aIWMNUzNaYiQDHKRMIXeQ0TEIQgAQhCABCEIAEIQgBHjuJGnimz8hAafPfyP7p4lHaLh3xKeYfM0eo3+68cI481zWtfZ4gHryd4H6pSGTZkcJvvlFfcckqh8Up5atUcnE+qvhXPu0daMTV6H/ANQlv6mv/NP7kSFtSkJuN1Nw+Dc6DEBeuF0b5j5Aj9t09pEELlYMKlyy6w16iHhsEGmb23i6pvarBRiHEkkVQIg/LlgFpBBHUHqVfK1cQQql2iOYgbwY9dPdNT8saQ1hSuqKvhHOoVGVKbodTdmb12I5EbLsP/FDH4UVaRDi6wHJ0XBG0XXHKlbRrjHXdp5HotGF42+g45Tr8w/S7y53kFaYss4xcY9stk08auHB0gtmXOuTJJ3O6R9pxVqURTpNkvcMx2a0d4ydpgLGC48KjAQdBcbg9fut5xNoB1181zEnCdvs5kuHTEPGXhjWUWGSwfEfvOwvtub8glIqkVDuGwNZ0aD+6ndonCnLQQX1nl7jYHI0WbPjHoq63GXcTFz76a+SfhG48GbH+IxgyiNdio+CcTrMkifW6iUx3RPI3W3CgtFydRca6z9lVoDd2dqwwiDZx+pTSrXzTOnkkGEqlrXf5330/UVrpY51QECbanXKBaep5BX5tkDH4klz4uXNa0Sblup8BKZYfutjnc733kpPTzWJAYIhoJuG3mG69Seq906gG7n+WVvqfssyRnVdK1UcKDVpCq4NzvaMpEn5hGZuob1MaqO+tUiQRT27uv8A+9R5QlNOj/eNOhzCZkydRJOq0xrzWwPo9o/P9kLxhW9xvgPpqhd1DZuxIdkdkjNBjx2XPcH26q0ifiEvGYhwfALTNwHDQ7QRHVdHKqXazsSMRmq0YZXIvJhlSBHe5GLZvWVlmjNq4PkpNPtDLh/bHD1R82Q8nfcWKkVO0dEWzF3+VpIXFm4l9Go5kFrmktLDYtI18PEWKeYPjmjXAgn1+xSH1s48SRn4jOkHtXRB/V45So+O7ZUqbHODXuI0EZZ8zy8FTRVDhLSDGv28V6rvzMLTfZH1c2uA3ss+E7bWmrTgc2mQB1lM2dqsMSB8UCdJDgPUhcywlUgGnuDA8PBS20C5pA1Fx47KIaybQKbOg0+L5Xw8gsddrxp5xt9FXuO4cU6xy6GHNPKdR4aquYb5nCS0jkTby06f1WytWe+xMOFg105SOh/T4aJfUZXkhT+eH8Bvsv3Z3ivxaZaTL2a9RsVUe2b8uLIt3g0nwiP2UPhPaA4eu0uBb+lwO4NjB3ix8kv4/wARFbF13TIa/IOUNACNRl8TTJPsb0yU5c+w/wANibN0/LfdTm4sROyrOExWl7Ek+W0wpdAlzy0OPdH7Ln48rgqGpQ9yfWrE6TvGuqrXFcY4i+s/YpvTxQBduWkj8KQYiaj6sfo67A5dfQLbdKTJxuN0JazJBd4+e+6U49hkXvp9vzqmEF5cxomJPhaUuxFQOgQbj+hT+GLTs1bRs4Jji18E2Nj+3281aaXFcszYz+BV7g2AHwa9dwnKMreUuIDj5A+6c8P4Ua7WvsGgiSeYAMBu6pqYKUr/AHOTql5rQs49Xz4iAYhjAemaSf8AUoGK4SWU2EmKlRziG2tTGjiesnXorNw3syfiGvXPeJzZG/pgWk6kjSBy3Ve4l8Q4n4lduX4gJazRzWAwJG03N76lXhJemPshZk6hta8b/VYxNQBzb2Lg4no25v4BLW8WAO9x5LNYGu1xkNaIaHOB5y7xsIjqqbXdvohEWi974Y03MuJkwJkyZ0iU9wdL4bcrZg6kjvO28hyC14DDNbppMxYlx5u69NAt2KxpLoFusaeirOW7hEmotvJiNdfuthxBkQNfLxUSq6Wi+vj7Fb2MMgkEgDU2HqYVCTbWrnbWBfRRG0wazXOMtbDnWmYK21q7T8vfPJug5y8iB5KDi6TiO8YvZrbAHaSfmPUrSHDshn0fw/Ftq02vYQ5rgCCNChVH+EbycAZ0FVzWk8gGjw1lC7cHasZTtWXolYXpeYVyxzn+KnZ9uVuKZ3amZtN8RDgQYJnlp1kclR6ebSJ0G/0hdW/iPRzcPqWnKWOI1sHibLllCq6e7oPzRcnWRW9C2RckmliHMInN+/vt4qbS4uHAztrtHiPwJeK+Yd6601KAzBwdHmbeaS210yljWi+agcDe4+hv5EJkyuQ6+hSKhUAuImZsbG0GOv2TVtTMARKMb9iQx78jg8eB/PzRZxPepyPmbp+11px3y35HXwK006wy2V6ttAOeDVm4mjDwJ0I6ix/qkfavhAwwNSnOV7pIJsHQd+R/ZSey1WKlUbB7Y2iWj7Kwccotr0X0XWzix6yCFSMVTixnBk2yKHgceZibj12Tzgbi6o5x0DTubyVRvjljnDR4c5pHWRNvVdL4NSDKDRqS0SRIm07qksOyVj2oyJQr5ILGEPquOjspHPQT7t90v4cya1VjrFzXDzBaRfzTLGOgOkx+QlXCqZNd9QiBDWixE90SfYKl8MRhl9V/As4DmBrFwvJYfEC5j0XvD8Ja7EBuWWU6W+7nRE+rj0hPMbhg2ag5d/y0dbX7LxRbka57tXkmI0As0ei38d8tFHmk22Z4RwZowhpG+cOzeLrz5QPRMcPRFKkxgJhrQAOf+5UGlxEaTYKRTxuY5rkaN5DqSlp5JT4KbmxhRpgeO/2XJ+Lue/FP73xH58pLJubjujkLiOi6dj6dR9EtoxndbMc0MB1MgG6h8K7LjDMiAXXl5ALjPIi4HRb4JrFFt8tl3ik/YqVHsk2m0OrvuY/u2i/UZpiY6bKacSwEQxoAs0uJcY8FYq3DGuOY97zsR4ei8PwrGEvFPM4AR9hsAsZ6hyfm7KU0KW4qrlkSGRrAa1eTi3xOeBcD8hYq4h1U5nuEAnKwEENjXx8VDxlYAamdjf6QtFH5K2TfiHV1R8EaaT1kCyjup0/5c56kn381Fpu526m3l/Rbm1B4+35utlx0BsxlUlkC22x/3S2vTMtk8yNLkA7FMLfpvpYd4nfx3Wt9Rg1io42DNWibQ7meg9VddkHYf4dYB1HhtBrtS3Pp/OcwnrdCsODZDGggAhoEDTTRC7cVSoaSpEhYKyhWJIPGMJ8XD1WROZj2gdS0ge8LhGDdUa6A4CLGWtN97n6FfQhC5j/EDsq+nUdiaLQWOM1ALFp0Lo/U06nkfFJ6rHvja9jLJG1aKrVvq90ch3f9IWpj2g2bPv7r2KMj5gJ5ET6LIYGiBJjkAL+f2XLTXsLmzPmbBAvp0Unh+NLRDr216fdJcTXJHdaGxuSXE/QKHVxr26vIIFg23sB7KWm+UF0WHiuOEd06mNRuD/uo+GxEj83SfD4ptVwmGPkEj9JvE9JAN+q3mv8ACccxvy0tpMI/Fz2SP+y1SX1/8zR1+WZ+isFZ53uql2OxALax/wDsn/xCtD6kgJXL6yy6Of8AarA5cSHbVe8Y5yA63v5rodCoAwHQC3gFVe2WH7lMgf8AMZ5SS2x8wn1T/CHv4LbJNvGjac3KKNHEqRc3MLjeNt7t+y04cgBt4m/qscPxxbVyn5XW8OX2UrFcHfJNIiCbtJ08Pskl3tZh3yjTVxUQxty63uoXGKwa4UibtaM3KXGY8hCsFLh7WQ+DLQfTUqvYHhtSq81fhw95nM6zR/lGptaei0gr5NYQ3ds28M4TIzPs06Dc9ROnubbKx8PwLdQ23PU8tTdK6jKWHP8AeONR9u5H5l8034Ri5EmJdsNuQEKW6fI/jjFLyob06IjmtVfCSDGqlNb5LcwZfFMxSom2V/F4GDEGSNbfnkq32moRSdLngAXDIEi1yDew2BV4rUw+Z2SriFMBp8htvpqqcRdlZQU1TOaYbLAyz5hwPObSNFID9pNtoef/AF6rVxGs+g97QbAkCbdduhSs8QcTJJ56g+XumNl8o5kvK6YxrYtoBF3AbgH6W6qA/iI0AM31IHsJ+qi1eIFwiJ8/YhaG0o033sRz30WscaS5KuRKxONNxNjbKP3I18yU07IYI1sXh2vBLTWYLDSDm16Ae5SvDYPNf5R7m+y65/Czsq5v/wAupoWltEbwT3nnxiB0nmtccd0qRMFuZ0lqFkBC6Q4ZQhCABa69EOaWuEgggg6EHUELYlXE6deZpuGXlIB9x+6pOW1XVkM5R2v4G/B14uaTiTTJkj/KTsR7pE+oHibnnqRGsLqfFsJWq0nMrNzsO2en5EX91UqnCKLbCm90bFzT9JXFyzSd00LSjzwVRtABsyY8SB5kn2lQXYgAkMaXz4genzH2XQcHwxuYOdSpsDbhz++4dRmMDRWGmxrryD1H5KpCaZCgciocKxdX/Dw78o/lYG9NXQT6qxcN7E4qqA3EhmXbM6XjwI+X1XRGPH5eV7qVrLZtNdF9iKpwjsMMMHRUc7NEg7EE39DHkt2IwzhpoE/fi9vz0K01nj8+6XyR3chSKfxBxgToD6Hb3C8vxJIAB1uU7x9FrgRsdVTOKh1J5BMD9PUTf9kvFW9pnLgncMPxK7WidcxPKLj9l0LDYUQJVN7DYSWOqG5LsoPONff6K557BXUPPz7F4cI04gAEj2VZ4xxF+f8As9A96xqOnTfKPaT1Vlq2nmq1iqjcKyGA1KtQmLS57tTPS8rWq/M0g+SJ/wDzGUe9WIe52jWy0TzLv6Kw8JaZFotp4/VVhvCa76meqJNnGCLdMs2jkneErZZzEeXTklsnDOnDlcsswqi0meka9F6xeIhtrT+eqU0sbIsPK5XipxMutKo8y6Dw2SXYkiZuqvx/jzvjMZl7oMFwM5gROkCIKY4rG923nqq7j8RD2TpflyWuOe7s0jChN2iP94WxObKbc9JA8AEpxvDX0zleIcQCeYB0Do0O/mrXwOoDWe+Guc0BrTEkHmAdN7qZV4c1znVMjHVHGe84m8akXAHkmvHjjqPucnUpeIyj4bhD6kZWyNS4nuNA1JdstZpd4nMCBYESQeolXQMq5or/AA3U7AUmB0W70gmzjAiOo0SOhwWpi8c6nRaC4uiB8rQNXkjQbkdY5JuO6SFmhv2F7LnHVi1xLaTBL3AX1hrRNgTc+RXdMHhG02NYxuVrQA0cgEt7L9nGYPDtpMudXu/mduY26dAE5T+LHsQ1CO1AEIQti4IQhQBFxxqx/dBpPVLH4fFuPzNE9RHs1PVCx/FG0rEOJOgAP1WOSEXzJv8AchlH4hwuuyoWgknWAHPbf/tsk/Ff7TTIL8zGnTuwZ5Cfsr5VxmKqf4dP4beZLQfe/sFVa9DPjIqOzOaM2ua+wJFvJcbUYYR8yT/Xr/ZRQ3NIT0WOaM1Vuc7B73D0AELZV4niCMrDTpDm86Dwan2Iwgmx7306pDxDh2aRBMauIgfnRILJKEvMh/6eD6JH/ENOiwCpWzuAubCfAD0CX4jt/TJs18eH4UtxnCQ02AneABp+6W4yWSRckXMfvunITjMj6Ne7LVhu1lOpo7XYyPqpzsZ3ZDgZXMalxp3tbf7JpwgYl9mOhvNwke4v5K88XF3X5i+XTbeUy6GudyEr45hRVpwPmaQW9YuR1kLdhOHO1qPDjya2B7yVsq5aZ6ai0hIpVJOxNjXsrQDcNSA3aD4zefdO8wFylmBrNyDLEcgdOkL3UqGRf6plTSVk2YxVWQb2lJeKcYZR+aXPPytGvrsNUyxNS/VLavC6Wf4lQZnW5xbS2iXbTl5ui0KvzCLE8Tq1tZyz8rbN6SdXFMOCuzOM6Ab6T4rONc6tVNNoLWU9XEWzRMDnH5ZY4u11OgGsENJ77z9J/LBXlHdUao6UcqpRjw2bsTxXM5zWfIIE841iPqtGI4iGNkmTsPoJSZmObTGvlzj6KKMYMwc888o5KVht3Q2uFQ1q4ow1s3Mek3S7H4sZxcd0E/WP2UfE8QJJ1nQaJfVJJgXJIEDmTAHJNY8IN0WTs78hOpe49IAF7+qn1uIAMe6k5piGhxnLm3hw+aRIAG4UXC8Me2kaZawjLBDxF7yddJg2B0UmlwYuIBDcthAcdA4H5QA2fLcoUccZ+JN/kcPJLdJs20uzz8dUa2k6pTbIBECwYR3nkEht7jW5326d2W7IUcE13w5c95l73QXOvMTsBy81F4BiXNGSjh2hupIcdeZJFz6qzhdbBtktyLRiuzKEITBoCEIQAIQhAAsLKEAIuJcJr1Z/vGgH9MPHuDdI8N2a/s1WS8Pc5pm0DXQSVeVVe1tHEUw6vRaKoaJNPvZupGsgDYQfFJajAmt0VbLQS3WaMcwN++/hKQYjEtNpE8tPrZRKfbOlVgOLmWuHAmbbAbTKw2hSrd6m9pd4k+rTdcjNDcuUN7lD1C3FV8zuXPn7JfVw73timwunrr9AnjMC1p7zhY8iPY/db62LvYfSB5JZPb0Unq1H08ijC9mhrUINvlAt5nn4Jo4hggRA9lofi5kbxMDX0UV9Yu5wiTlN+YQy5pTfJMGK6fZLcZiM8gOnqPHmipiNp+3go73ta07GPHXZWjAwbM9neLkEtJcYMy69vHyVhdxaY0CUdk+zxr0cVWYwk03U8v8A1QHGowDexafIc0Vae4NkxmxuNP2YcoduryJRbxKSUcadHH2U/wDtIAvJ8Nf90m0SnZ74lxZlFsvNzYNm58OnVUnivaJ9Z0uswfK2bePU9VP4/wAYoPaQKb/iNNnEZIjUGZJHSyq4fe35911dNp0o7muTpaeCS3PsltrbnU6LzUqwo07lYc7+n7lNLGhvcb/7Rqd9k77OcPzH4rhoe71OhP2SnA8PzEF1m+Fz4ch1Vv4eIADRAFrAJTU5VGO2PYhqM/4UN8JwupVd3GOd4A++wVq4TwmvTImgxw3zZZ63lIMDxGsBla545AEj2VvwIxuWZHg+J+krLSwg3dSsVhRYKNINENAA5AQFsUHh9WtpWaJ/mbGXw1U5d6LtG4IQhWAEIQgAQhCABCEIAFghZXl7wBJIAG5QBynt32PGHquxNNk0X3cB/wAtxNyOQO3UxyVHxNcNMg5gRaLR4rr/AGi4r8Y5G/4Y1/6z9gqDxTsgxxzU35CdnDu+RGnuuNmnjeVpDGPUr0yKk3GkGdY0DhnE+DpBUym7EYg957sp3Nh6CJT/AITwB9Nx+KaeQaOIbPkSAfVTquIosJjvHoJ99FWcq6McuojdJIVYbAfCZYd73PnsFFr1obd2klSMfxIkQ0R1n7JTUB0Nzr+EpXbbsRlK3bNf9qcdDAkX94HsvVHBVKtUU6YLnPMActtvDdM+B9k8RiHj4dJ0bvdZg899l1vsr2Mp4MZvnrOHef8AUNGwT2HA5PrgIQcmS+zPAW4TDMot/SJcY1cbuKU9pexnxZfQhrjdzdnHcjkfZW+FgrpzxxnHa1wNOKao4rxDhj6RyuaQRYgiPSdfJQS6sPka0dXSf/Efdd0rYdrhDmhwOxAI90sxHZTDP1ot8paf/EhIP+nxvyv9zPwq6OJngfxXZq9Ul3/TlaAOgA0Uevg8JSJa6SeUy70XYcV/D2g75HVGHbvZx6Ov7pRiP4dkXyU6hGjgMr+munqp8DLHvr7Ereu/4OO400i7+6Y8AG8mYFtBJPqd1v4Xwd1Z+VsC/wCoga6SSbK99pOxNdvfGHJgSXNcCR4gST4x5pbwTBUScr81N83cRLROml4ne+qrknJeXomeab8o5wH8N68Zop87OHsbhOsH2MqCxljtpaC0+Lmkx6J92d4fVoENIZUpuFqjSAQORFpHurEtYaPG/M07IjBUIuE8EAbFak3M02cLg+/1AT0BZQnYQUFSNEqBCEKxIIQhAAhCEACEIQAIQhAEfGYrI2YJOwE3KQY6mSM+LeWtnu0mGCfz8IVixLy1pLWlxAs0EAnzNlXa/D8ViHD4gbTaNBIIHkLnzIS+ZN9K/wC36lZCCu4FxLWhgOgH7k6nqo3wA4yZtvcehVur8Ew9GnNTM485ILjyAFgEowPC3YmoZGWnPeIsCP5G8+XTxXLlpZbuXcn/AAZuLF2E7MuxRgCKe9Q97ybJufbxT/Dfw9wjRDmOeRuXEewhWShh2saGtEAbLZC6ePS44Lq39y6ghC3sNgwZ+A2dtdfVTqHZ7Ds+WjTH/bP1TFZC2WOC6SLUjw2mBYW8F7QhXJBCEIAEIQgDELKEIAwQqrx3se1z/i0Ww/8AU20OnWOvRWtCpPHGapkNJ9izgFMNpBozAixa6bHpOxTNYhZVoraqBAhCFJIIQhAAhCEACEIQAIQhAAhCEACEIQAqxfBPi1A6o4lo0YBA83TJ8oTGlSDQA0AAaAaBeygKqilygoyhYWVYAQhCABCEIAEIQgAQhCABCEIAEIWApAyhYKyoAEIQgAQhCABCEIAEIQgD/9k="/>
          <p:cNvSpPr>
            <a:spLocks noChangeAspect="1" noChangeArrowheads="1"/>
          </p:cNvSpPr>
          <p:nvPr/>
        </p:nvSpPr>
        <p:spPr bwMode="auto">
          <a:xfrm>
            <a:off x="155575" y="-133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297" name="AutoShape 12" descr="data:image/jpeg;base64,/9j/4AAQSkZJRgABAQAAAQABAAD/2wCEAAkGBhQSEBUUEhQVFRQVFxgXFxcYFxQaGBcaGhUXFxgYGBcYGyYgGBwjHBcWHy8gIycqLCwsFR4xNTAqNSYrLCkBCQoKDgwOGg8PGi8kHyQsKSwpNCksLCwsLCwsLCwsLCksKSwsLCwpLCkpLCwsKSwpLCksLCwsLCwsLCwsLCwsLP/AABEIAMsA+AMBIgACEQEDEQH/xAAcAAACAgMBAQAAAAAAAAAAAAAABQQGAQMHAgj/xABAEAABAwIEAwYFAgMGBgMBAAABAAIRAyEEEjFBBVFhBiJxgZGhEzKx0fBCwQdS8RQjM3Ky4RZDYoKiwiRjkhX/xAAZAQACAwEAAAAAAAAAAAAAAAAABAECAwX/xAAuEQACAgEEAAUCBQUBAAAAAAAAAQIRAwQSITETIjJBURRhQnGBkaEFscHR8CP/2gAMAwEAAhEDEQA/AO4IQhQAIQhAAhCEACEIQAIQhAGCsBZKwgDBQUFeZUAeX1mhwbuZjyW2VXMVjSOIU2k2jL5lp/eFYWlZ45qd/Z0Qme1lYhZWxIIQhQAIQhAAhCEAC8lel5KAPJWHH8/ogleSoAwShYcVpxGKawZnuDW8ybI6JN/5yWUq4fx0VqrmMacrRObneLDVChNPlEJ2PEIQrACEIQAIQhAAhCEACChYcbIACvKjcOx4qtkWIMEcipJVU1JWgNb6wbEnUwNrr0QkHa6rlFN17E6c4BH0TulWDmBw0IB8olVU7k4/BF8lM4zWzYlz2kWgA8oAv5FPOzGNL21Mx0cHa6Bw08JBVZruDnPI0zbhb8JiSKVcC3+ED4EuMLi4c7jlk31yzNOmWjEccAxNOgBJdqeVift6puqH2ZPxMbJvkY4312a36+yvi62myPJFyfzwXi7BCFglMFjKF5p1ARIII5hekACEIKAMOXguWSVWeN9smUyWUYqPEgn9DTyJGp6D1VZSUVbIbosTil3EeNU6LZcZOzQZJ8By8Vzbi/aau756riDbK3ut9Bf1JUPCVIbmOrjz05eUJLJrEuIozeT4Lhj+11R3yRTHhmd66Ks4zEfEMuLnuvdxJ9OXgtFCo6o6BrvyA53sm/A3sbiKTIDs7xLiDJgE93kJjqlFklllTZS3Lst3ZXhRo0e987+8en8rZHIa9SUJ00fn9ELrxikqQwuCWhCFcAQhCABCEIAEIQgAQhCAK7xKk7DVfjU/kdZ7dtdlprdpPiCswWhuZhBuRaddCFYMdhRUpuYf1D32K53iKECbyJB+hC5OryS07qPpd/8Af5M5Wix8WqfFwAeTJGUz1Byn6qH2b4u/Oyk6MsOaPTMP3UDA8VAw9ai/cSzxkWHnB9VFY4tIc3UEOHiLpeeoXiQyJ+3JW/c3Yvu1qjTsSPRaP7VlDwRZ+S/LKXfcKRxXEB9Z1RujgP8ASJCT4vGhpIeHA2BBBGoseo+yTlcZy2/cq77HPY/GkYvKBPxAQTyDZJ/ZdGXKOwXEGu4iAbEsqNaOtjbyBXVV3NDaxcmmN8HpLuO4oMpXPzENUfiPHBTqZbRlM881oCqvE+IOLHPeSQxriBreLKuq1cYpwj2+C0pFrwvE6VCgz4tRrAQSMxAJkk2G+qjv7cYUT33QBJOV0dNRvoFy3DVS5j6tUlzu40E9XAWnoDCjcRxOZ4aD3ZDjfWPlBGmv0VPrHVRRk8jOjYz+Id4pUj0L567N8Oag43t9XDZApDycT5XVRY8wI/PdRK1fOQ0GRvHisnqZ12Vc2WHFduK9fNRY7K0R8R4gOuB3Gxp1Ot4UTOAMogeFkl7OHMxx3c9x9zumdWxhRKbl2VuyFxjUdA4+1tF6NRxaxjdSPQDUnoonFa0lw3DQN93C/oCpeEpk23tn6b5B+6Wn3wBIa6BAPdGp/m6+HIKZwGt8THYcNnuvknb5Ta/T6pbiTOgnkOXkVEwfEKmGqsqCJac1xIMTI6SCQtMFRkmyU+TuzB+aIWMNUzNaYiQDHKRMIXeQ0TEIQgAQhCABCEIAEIQgBHjuJGnimz8hAafPfyP7p4lHaLh3xKeYfM0eo3+68cI481zWtfZ4gHryd4H6pSGTZkcJvvlFfcckqh8Up5atUcnE+qvhXPu0daMTV6H/ANQlv6mv/NP7kSFtSkJuN1Nw+Dc6DEBeuF0b5j5Aj9t09pEELlYMKlyy6w16iHhsEGmb23i6pvarBRiHEkkVQIg/LlgFpBBHUHqVfK1cQQql2iOYgbwY9dPdNT8saQ1hSuqKvhHOoVGVKbodTdmb12I5EbLsP/FDH4UVaRDi6wHJ0XBG0XXHKlbRrjHXdp5HotGF42+g45Tr8w/S7y53kFaYss4xcY9stk08auHB0gtmXOuTJJ3O6R9pxVqURTpNkvcMx2a0d4ydpgLGC48KjAQdBcbg9fut5xNoB1181zEnCdvs5kuHTEPGXhjWUWGSwfEfvOwvtub8glIqkVDuGwNZ0aD+6ndonCnLQQX1nl7jYHI0WbPjHoq63GXcTFz76a+SfhG48GbH+IxgyiNdio+CcTrMkifW6iUx3RPI3W3CgtFydRca6z9lVoDd2dqwwiDZx+pTSrXzTOnkkGEqlrXf5330/UVrpY51QECbanXKBaep5BX5tkDH4klz4uXNa0Sblup8BKZYfutjnc733kpPTzWJAYIhoJuG3mG69Seq906gG7n+WVvqfssyRnVdK1UcKDVpCq4NzvaMpEn5hGZuob1MaqO+tUiQRT27uv8A+9R5QlNOj/eNOhzCZkydRJOq0xrzWwPo9o/P9kLxhW9xvgPpqhd1DZuxIdkdkjNBjx2XPcH26q0ifiEvGYhwfALTNwHDQ7QRHVdHKqXazsSMRmq0YZXIvJhlSBHe5GLZvWVlmjNq4PkpNPtDLh/bHD1R82Q8nfcWKkVO0dEWzF3+VpIXFm4l9Go5kFrmktLDYtI18PEWKeYPjmjXAgn1+xSH1s48SRn4jOkHtXRB/V45So+O7ZUqbHODXuI0EZZ8zy8FTRVDhLSDGv28V6rvzMLTfZH1c2uA3ss+E7bWmrTgc2mQB1lM2dqsMSB8UCdJDgPUhcywlUgGnuDA8PBS20C5pA1Fx47KIaybQKbOg0+L5Xw8gsddrxp5xt9FXuO4cU6xy6GHNPKdR4aquYb5nCS0jkTby06f1WytWe+xMOFg105SOh/T4aJfUZXkhT+eH8Bvsv3Z3ivxaZaTL2a9RsVUe2b8uLIt3g0nwiP2UPhPaA4eu0uBb+lwO4NjB3ix8kv4/wARFbF13TIa/IOUNACNRl8TTJPsb0yU5c+w/wANibN0/LfdTm4sROyrOExWl7Ek+W0wpdAlzy0OPdH7Ln48rgqGpQ9yfWrE6TvGuqrXFcY4i+s/YpvTxQBduWkj8KQYiaj6sfo67A5dfQLbdKTJxuN0JazJBd4+e+6U49hkXvp9vzqmEF5cxomJPhaUuxFQOgQbj+hT+GLTs1bRs4Jji18E2Nj+3281aaXFcszYz+BV7g2AHwa9dwnKMreUuIDj5A+6c8P4Ua7WvsGgiSeYAMBu6pqYKUr/AHOTql5rQs49Xz4iAYhjAemaSf8AUoGK4SWU2EmKlRziG2tTGjiesnXorNw3syfiGvXPeJzZG/pgWk6kjSBy3Ve4l8Q4n4lduX4gJazRzWAwJG03N76lXhJemPshZk6hta8b/VYxNQBzb2Lg4no25v4BLW8WAO9x5LNYGu1xkNaIaHOB5y7xsIjqqbXdvohEWi974Y03MuJkwJkyZ0iU9wdL4bcrZg6kjvO28hyC14DDNbppMxYlx5u69NAt2KxpLoFusaeirOW7hEmotvJiNdfuthxBkQNfLxUSq6Wi+vj7Fb2MMgkEgDU2HqYVCTbWrnbWBfRRG0wazXOMtbDnWmYK21q7T8vfPJug5y8iB5KDi6TiO8YvZrbAHaSfmPUrSHDshn0fw/Ftq02vYQ5rgCCNChVH+EbycAZ0FVzWk8gGjw1lC7cHasZTtWXolYXpeYVyxzn+KnZ9uVuKZ3amZtN8RDgQYJnlp1kclR6ebSJ0G/0hdW/iPRzcPqWnKWOI1sHibLllCq6e7oPzRcnWRW9C2RckmliHMInN+/vt4qbS4uHAztrtHiPwJeK+Yd6601KAzBwdHmbeaS210yljWi+agcDe4+hv5EJkyuQ6+hSKhUAuImZsbG0GOv2TVtTMARKMb9iQx78jg8eB/PzRZxPepyPmbp+11px3y35HXwK006wy2V6ttAOeDVm4mjDwJ0I6ix/qkfavhAwwNSnOV7pIJsHQd+R/ZSey1WKlUbB7Y2iWj7Kwccotr0X0XWzix6yCFSMVTixnBk2yKHgceZibj12Tzgbi6o5x0DTubyVRvjljnDR4c5pHWRNvVdL4NSDKDRqS0SRIm07qksOyVj2oyJQr5ILGEPquOjspHPQT7t90v4cya1VjrFzXDzBaRfzTLGOgOkx+QlXCqZNd9QiBDWixE90SfYKl8MRhl9V/As4DmBrFwvJYfEC5j0XvD8Ja7EBuWWU6W+7nRE+rj0hPMbhg2ag5d/y0dbX7LxRbka57tXkmI0As0ei38d8tFHmk22Z4RwZowhpG+cOzeLrz5QPRMcPRFKkxgJhrQAOf+5UGlxEaTYKRTxuY5rkaN5DqSlp5JT4KbmxhRpgeO/2XJ+Lue/FP73xH58pLJubjujkLiOi6dj6dR9EtoxndbMc0MB1MgG6h8K7LjDMiAXXl5ALjPIi4HRb4JrFFt8tl3ik/YqVHsk2m0OrvuY/u2i/UZpiY6bKacSwEQxoAs0uJcY8FYq3DGuOY97zsR4ei8PwrGEvFPM4AR9hsAsZ6hyfm7KU0KW4qrlkSGRrAa1eTi3xOeBcD8hYq4h1U5nuEAnKwEENjXx8VDxlYAamdjf6QtFH5K2TfiHV1R8EaaT1kCyjup0/5c56kn381Fpu526m3l/Rbm1B4+35utlx0BsxlUlkC22x/3S2vTMtk8yNLkA7FMLfpvpYd4nfx3Wt9Rg1io42DNWibQ7meg9VddkHYf4dYB1HhtBrtS3Pp/OcwnrdCsODZDGggAhoEDTTRC7cVSoaSpEhYKyhWJIPGMJ8XD1WROZj2gdS0ge8LhGDdUa6A4CLGWtN97n6FfQhC5j/EDsq+nUdiaLQWOM1ALFp0Lo/U06nkfFJ6rHvja9jLJG1aKrVvq90ch3f9IWpj2g2bPv7r2KMj5gJ5ET6LIYGiBJjkAL+f2XLTXsLmzPmbBAvp0Unh+NLRDr216fdJcTXJHdaGxuSXE/QKHVxr26vIIFg23sB7KWm+UF0WHiuOEd06mNRuD/uo+GxEj83SfD4ptVwmGPkEj9JvE9JAN+q3mv8ACccxvy0tpMI/Fz2SP+y1SX1/8zR1+WZ+isFZ53uql2OxALax/wDsn/xCtD6kgJXL6yy6Of8AarA5cSHbVe8Y5yA63v5rodCoAwHQC3gFVe2WH7lMgf8AMZ5SS2x8wn1T/CHv4LbJNvGjac3KKNHEqRc3MLjeNt7t+y04cgBt4m/qscPxxbVyn5XW8OX2UrFcHfJNIiCbtJ08Pskl3tZh3yjTVxUQxty63uoXGKwa4UibtaM3KXGY8hCsFLh7WQ+DLQfTUqvYHhtSq81fhw95nM6zR/lGptaei0gr5NYQ3ds28M4TIzPs06Dc9ROnubbKx8PwLdQ23PU8tTdK6jKWHP8AeONR9u5H5l8034Ri5EmJdsNuQEKW6fI/jjFLyob06IjmtVfCSDGqlNb5LcwZfFMxSom2V/F4GDEGSNbfnkq32moRSdLngAXDIEi1yDew2BV4rUw+Z2SriFMBp8htvpqqcRdlZQU1TOaYbLAyz5hwPObSNFID9pNtoef/AF6rVxGs+g97QbAkCbdduhSs8QcTJJ56g+XumNl8o5kvK6YxrYtoBF3AbgH6W6qA/iI0AM31IHsJ+qi1eIFwiJ8/YhaG0o033sRz30WscaS5KuRKxONNxNjbKP3I18yU07IYI1sXh2vBLTWYLDSDm16Ae5SvDYPNf5R7m+y65/Czsq5v/wAupoWltEbwT3nnxiB0nmtccd0qRMFuZ0lqFkBC6Q4ZQhCABa69EOaWuEgggg6EHUELYlXE6deZpuGXlIB9x+6pOW1XVkM5R2v4G/B14uaTiTTJkj/KTsR7pE+oHibnnqRGsLqfFsJWq0nMrNzsO2en5EX91UqnCKLbCm90bFzT9JXFyzSd00LSjzwVRtABsyY8SB5kn2lQXYgAkMaXz4genzH2XQcHwxuYOdSpsDbhz++4dRmMDRWGmxrryD1H5KpCaZCgciocKxdX/Dw78o/lYG9NXQT6qxcN7E4qqA3EhmXbM6XjwI+X1XRGPH5eV7qVrLZtNdF9iKpwjsMMMHRUc7NEg7EE39DHkt2IwzhpoE/fi9vz0K01nj8+6XyR3chSKfxBxgToD6Hb3C8vxJIAB1uU7x9FrgRsdVTOKh1J5BMD9PUTf9kvFW9pnLgncMPxK7WidcxPKLj9l0LDYUQJVN7DYSWOqG5LsoPONff6K557BXUPPz7F4cI04gAEj2VZ4xxF+f8As9A96xqOnTfKPaT1Vlq2nmq1iqjcKyGA1KtQmLS57tTPS8rWq/M0g+SJ/wDzGUe9WIe52jWy0TzLv6Kw8JaZFotp4/VVhvCa76meqJNnGCLdMs2jkneErZZzEeXTklsnDOnDlcsswqi0meka9F6xeIhtrT+eqU0sbIsPK5XipxMutKo8y6Dw2SXYkiZuqvx/jzvjMZl7oMFwM5gROkCIKY4rG923nqq7j8RD2TpflyWuOe7s0jChN2iP94WxObKbc9JA8AEpxvDX0zleIcQCeYB0Do0O/mrXwOoDWe+Guc0BrTEkHmAdN7qZV4c1znVMjHVHGe84m8akXAHkmvHjjqPucnUpeIyj4bhD6kZWyNS4nuNA1JdstZpd4nMCBYESQeolXQMq5or/AA3U7AUmB0W70gmzjAiOo0SOhwWpi8c6nRaC4uiB8rQNXkjQbkdY5JuO6SFmhv2F7LnHVi1xLaTBL3AX1hrRNgTc+RXdMHhG02NYxuVrQA0cgEt7L9nGYPDtpMudXu/mduY26dAE5T+LHsQ1CO1AEIQti4IQhQBFxxqx/dBpPVLH4fFuPzNE9RHs1PVCx/FG0rEOJOgAP1WOSEXzJv8AchlH4hwuuyoWgknWAHPbf/tsk/Ff7TTIL8zGnTuwZ5Cfsr5VxmKqf4dP4beZLQfe/sFVa9DPjIqOzOaM2ua+wJFvJcbUYYR8yT/Xr/ZRQ3NIT0WOaM1Vuc7B73D0AELZV4niCMrDTpDm86Dwan2Iwgmx7306pDxDh2aRBMauIgfnRILJKEvMh/6eD6JH/ENOiwCpWzuAubCfAD0CX4jt/TJs18eH4UtxnCQ02AneABp+6W4yWSRckXMfvunITjMj6Ne7LVhu1lOpo7XYyPqpzsZ3ZDgZXMalxp3tbf7JpwgYl9mOhvNwke4v5K88XF3X5i+XTbeUy6GudyEr45hRVpwPmaQW9YuR1kLdhOHO1qPDjya2B7yVsq5aZ6ai0hIpVJOxNjXsrQDcNSA3aD4zefdO8wFylmBrNyDLEcgdOkL3UqGRf6plTSVk2YxVWQb2lJeKcYZR+aXPPytGvrsNUyxNS/VLavC6Wf4lQZnW5xbS2iXbTl5ui0KvzCLE8Tq1tZyz8rbN6SdXFMOCuzOM6Ab6T4rONc6tVNNoLWU9XEWzRMDnH5ZY4u11OgGsENJ77z9J/LBXlHdUao6UcqpRjw2bsTxXM5zWfIIE841iPqtGI4iGNkmTsPoJSZmObTGvlzj6KKMYMwc888o5KVht3Q2uFQ1q4ow1s3Mek3S7H4sZxcd0E/WP2UfE8QJJ1nQaJfVJJgXJIEDmTAHJNY8IN0WTs78hOpe49IAF7+qn1uIAMe6k5piGhxnLm3hw+aRIAG4UXC8Me2kaZawjLBDxF7yddJg2B0UmlwYuIBDcthAcdA4H5QA2fLcoUccZ+JN/kcPJLdJs20uzz8dUa2k6pTbIBECwYR3nkEht7jW5326d2W7IUcE13w5c95l73QXOvMTsBy81F4BiXNGSjh2hupIcdeZJFz6qzhdbBtktyLRiuzKEITBoCEIQAIQhAAsLKEAIuJcJr1Z/vGgH9MPHuDdI8N2a/s1WS8Pc5pm0DXQSVeVVe1tHEUw6vRaKoaJNPvZupGsgDYQfFJajAmt0VbLQS3WaMcwN++/hKQYjEtNpE8tPrZRKfbOlVgOLmWuHAmbbAbTKw2hSrd6m9pd4k+rTdcjNDcuUN7lD1C3FV8zuXPn7JfVw73timwunrr9AnjMC1p7zhY8iPY/db62LvYfSB5JZPb0Unq1H08ijC9mhrUINvlAt5nn4Jo4hggRA9lofi5kbxMDX0UV9Yu5wiTlN+YQy5pTfJMGK6fZLcZiM8gOnqPHmipiNp+3go73ta07GPHXZWjAwbM9neLkEtJcYMy69vHyVhdxaY0CUdk+zxr0cVWYwk03U8v8A1QHGowDexafIc0Vae4NkxmxuNP2YcoduryJRbxKSUcadHH2U/wDtIAvJ8Nf90m0SnZ74lxZlFsvNzYNm58OnVUnivaJ9Z0uswfK2bePU9VP4/wAYoPaQKb/iNNnEZIjUGZJHSyq4fe35911dNp0o7muTpaeCS3PsltrbnU6LzUqwo07lYc7+n7lNLGhvcb/7Rqd9k77OcPzH4rhoe71OhP2SnA8PzEF1m+Fz4ch1Vv4eIADRAFrAJTU5VGO2PYhqM/4UN8JwupVd3GOd4A++wVq4TwmvTImgxw3zZZ63lIMDxGsBla545AEj2VvwIxuWZHg+J+krLSwg3dSsVhRYKNINENAA5AQFsUHh9WtpWaJ/mbGXw1U5d6LtG4IQhWAEIQgAQhCABCEIAFghZXl7wBJIAG5QBynt32PGHquxNNk0X3cB/wAtxNyOQO3UxyVHxNcNMg5gRaLR4rr/AGi4r8Y5G/4Y1/6z9gqDxTsgxxzU35CdnDu+RGnuuNmnjeVpDGPUr0yKk3GkGdY0DhnE+DpBUym7EYg957sp3Nh6CJT/AITwB9Nx+KaeQaOIbPkSAfVTquIosJjvHoJ99FWcq6McuojdJIVYbAfCZYd73PnsFFr1obd2klSMfxIkQ0R1n7JTUB0Nzr+EpXbbsRlK3bNf9qcdDAkX94HsvVHBVKtUU6YLnPMActtvDdM+B9k8RiHj4dJ0bvdZg899l1vsr2Mp4MZvnrOHef8AUNGwT2HA5PrgIQcmS+zPAW4TDMot/SJcY1cbuKU9pexnxZfQhrjdzdnHcjkfZW+FgrpzxxnHa1wNOKao4rxDhj6RyuaQRYgiPSdfJQS6sPka0dXSf/Efdd0rYdrhDmhwOxAI90sxHZTDP1ot8paf/EhIP+nxvyv9zPwq6OJngfxXZq9Ul3/TlaAOgA0Uevg8JSJa6SeUy70XYcV/D2g75HVGHbvZx6Ov7pRiP4dkXyU6hGjgMr+munqp8DLHvr7Ereu/4OO400i7+6Y8AG8mYFtBJPqd1v4Xwd1Z+VsC/wCoga6SSbK99pOxNdvfGHJgSXNcCR4gST4x5pbwTBUScr81N83cRLROml4ne+qrknJeXomeab8o5wH8N68Zop87OHsbhOsH2MqCxljtpaC0+Lmkx6J92d4fVoENIZUpuFqjSAQORFpHurEtYaPG/M07IjBUIuE8EAbFak3M02cLg+/1AT0BZQnYQUFSNEqBCEKxIIQhAAhCEACEIQAIQhAEfGYrI2YJOwE3KQY6mSM+LeWtnu0mGCfz8IVixLy1pLWlxAs0EAnzNlXa/D8ViHD4gbTaNBIIHkLnzIS+ZN9K/wC36lZCCu4FxLWhgOgH7k6nqo3wA4yZtvcehVur8Ew9GnNTM485ILjyAFgEowPC3YmoZGWnPeIsCP5G8+XTxXLlpZbuXcn/AAZuLF2E7MuxRgCKe9Q97ybJufbxT/Dfw9wjRDmOeRuXEewhWShh2saGtEAbLZC6ePS44Lq39y6ghC3sNgwZ+A2dtdfVTqHZ7Ds+WjTH/bP1TFZC2WOC6SLUjw2mBYW8F7QhXJBCEIAEIQgDELKEIAwQqrx3se1z/i0Ww/8AU20OnWOvRWtCpPHGapkNJ9izgFMNpBozAixa6bHpOxTNYhZVoraqBAhCFJIIQhAAhCEACEIQAIQhAAhCEACEIQAqxfBPi1A6o4lo0YBA83TJ8oTGlSDQA0AAaAaBeygKqilygoyhYWVYAQhCABCEIAEIQgAQhCABCEIAEIWApAyhYKyoAEIQgAQhCABCEIAEIQgD/9k="/>
          <p:cNvSpPr>
            <a:spLocks noChangeAspect="1" noChangeArrowheads="1"/>
          </p:cNvSpPr>
          <p:nvPr/>
        </p:nvSpPr>
        <p:spPr bwMode="auto">
          <a:xfrm>
            <a:off x="307975" y="19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 name="Rectangle 1"/>
          <p:cNvSpPr>
            <a:spLocks noGrp="1" noChangeArrowheads="1"/>
          </p:cNvSpPr>
          <p:nvPr>
            <p:ph type="title"/>
          </p:nvPr>
        </p:nvSpPr>
        <p:spPr>
          <a:xfrm>
            <a:off x="1331913" y="182563"/>
            <a:ext cx="6386512"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KAPSAMINDA  BELİRLENEN TEMEL ÜRÜNLER </a:t>
            </a:r>
          </a:p>
        </p:txBody>
      </p:sp>
      <p:sp>
        <p:nvSpPr>
          <p:cNvPr id="3" name="Dikdörtgen 2"/>
          <p:cNvSpPr/>
          <p:nvPr/>
        </p:nvSpPr>
        <p:spPr>
          <a:xfrm>
            <a:off x="3707904" y="4365842"/>
            <a:ext cx="4572000" cy="1988878"/>
          </a:xfrm>
          <a:prstGeom prst="rect">
            <a:avLst/>
          </a:prstGeom>
        </p:spPr>
        <p:txBody>
          <a:bodyPr>
            <a:spAutoFit/>
          </a:bodyPr>
          <a:lstStyle/>
          <a:p>
            <a:pPr marL="211747" marR="0" indent="-211747" algn="just">
              <a:lnSpc>
                <a:spcPct val="114000"/>
              </a:lnSpc>
              <a:spcBef>
                <a:spcPts val="0"/>
              </a:spcBef>
              <a:spcAft>
                <a:spcPts val="1000"/>
              </a:spcAft>
            </a:pPr>
            <a:r>
              <a:rPr lang="tr-TR" kern="1400" dirty="0">
                <a:solidFill>
                  <a:srgbClr val="000000"/>
                </a:solidFill>
                <a:latin typeface="Symbol" panose="05050102010706020507" pitchFamily="18" charset="2"/>
              </a:rPr>
              <a:t> </a:t>
            </a:r>
            <a:r>
              <a:rPr lang="tr-TR" kern="1400" dirty="0" smtClean="0">
                <a:solidFill>
                  <a:srgbClr val="000000"/>
                </a:solidFill>
                <a:latin typeface="Symbol" panose="05050102010706020507" pitchFamily="18" charset="2"/>
              </a:rPr>
              <a:t>  </a:t>
            </a:r>
            <a:r>
              <a:rPr lang="tr-TR" sz="1600" dirty="0" smtClean="0">
                <a:solidFill>
                  <a:srgbClr val="C00000"/>
                </a:solidFill>
                <a:latin typeface="Arial" pitchFamily="34" charset="0"/>
                <a:cs typeface="Arial" pitchFamily="34" charset="0"/>
              </a:rPr>
              <a:t>Türkiye’de </a:t>
            </a:r>
            <a:r>
              <a:rPr lang="tr-TR" sz="1600" dirty="0">
                <a:solidFill>
                  <a:srgbClr val="C00000"/>
                </a:solidFill>
                <a:latin typeface="Arial" pitchFamily="34" charset="0"/>
                <a:cs typeface="Arial" pitchFamily="34" charset="0"/>
              </a:rPr>
              <a:t>pamuk en yüksek su ayak izine sahip endüstri bitkisidir. Pamuğun su ayak izinin %84’ünün mavi su ayak izidir. Bu da pamuk üretiminin yüzey ve yeraltı su kaynaklarıyla yakın ilişkisini göstermektedir.</a:t>
            </a:r>
          </a:p>
          <a:p>
            <a:pPr>
              <a:lnSpc>
                <a:spcPct val="119000"/>
              </a:lnSpc>
              <a:spcBef>
                <a:spcPts val="0"/>
              </a:spcBef>
              <a:spcAft>
                <a:spcPts val="600"/>
              </a:spcAft>
            </a:pPr>
            <a:r>
              <a:rPr lang="tr-TR" kern="1400" dirty="0">
                <a:solidFill>
                  <a:srgbClr val="000000"/>
                </a:solidFill>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02868" y="1154642"/>
            <a:ext cx="8216081" cy="166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marL="0" indent="0" algn="just" eaLnBrk="1" hangingPunct="1">
              <a:lnSpc>
                <a:spcPct val="100000"/>
              </a:lnSpc>
              <a:spcBef>
                <a:spcPts val="600"/>
              </a:spcBef>
              <a:spcAft>
                <a:spcPts val="1425"/>
              </a:spcAft>
              <a:buClr>
                <a:srgbClr val="0F6FC6"/>
              </a:buClr>
              <a:buSzPct val="70000"/>
            </a:pPr>
            <a:r>
              <a:rPr lang="tr-TR" sz="1600" b="1" dirty="0" smtClean="0">
                <a:solidFill>
                  <a:schemeClr val="accent2"/>
                </a:solidFill>
                <a:latin typeface="Arial" pitchFamily="34" charset="0"/>
                <a:cs typeface="Arial" pitchFamily="34" charset="0"/>
              </a:rPr>
              <a:t>Fındık </a:t>
            </a:r>
            <a:r>
              <a:rPr lang="tr-TR" sz="1600" b="1" dirty="0">
                <a:solidFill>
                  <a:schemeClr val="accent2"/>
                </a:solidFill>
                <a:latin typeface="Arial" pitchFamily="34" charset="0"/>
                <a:cs typeface="Arial" pitchFamily="34" charset="0"/>
              </a:rPr>
              <a:t>ve Kuru Kayısı</a:t>
            </a:r>
            <a:r>
              <a:rPr lang="tr-TR" sz="1600" b="1" dirty="0" smtClean="0">
                <a:solidFill>
                  <a:schemeClr val="accent2"/>
                </a:solidFill>
                <a:latin typeface="Arial" pitchFamily="34" charset="0"/>
                <a:cs typeface="Arial" pitchFamily="34" charset="0"/>
              </a:rPr>
              <a:t>:</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Hem </a:t>
            </a:r>
            <a:r>
              <a:rPr lang="tr-TR" sz="1600" dirty="0">
                <a:solidFill>
                  <a:schemeClr val="accent2"/>
                </a:solidFill>
                <a:latin typeface="Arial" pitchFamily="34" charset="0"/>
                <a:cs typeface="Arial" pitchFamily="34" charset="0"/>
              </a:rPr>
              <a:t>fındık hem de kayısı tarımı uzun yılardır Türkiye’de yapılmaktadır. </a:t>
            </a:r>
            <a:endParaRPr lang="tr-TR" sz="1600" dirty="0" smtClean="0">
              <a:solidFill>
                <a:schemeClr val="accent2"/>
              </a:solidFill>
              <a:latin typeface="Arial" pitchFamily="34" charset="0"/>
              <a:cs typeface="Arial" pitchFamily="34" charset="0"/>
            </a:endParaRP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Bu </a:t>
            </a:r>
            <a:r>
              <a:rPr lang="tr-TR" sz="1600" dirty="0">
                <a:solidFill>
                  <a:schemeClr val="accent2"/>
                </a:solidFill>
                <a:latin typeface="Arial" pitchFamily="34" charset="0"/>
                <a:cs typeface="Arial" pitchFamily="34" charset="0"/>
              </a:rPr>
              <a:t>ürünler Türkiye’de geleneksel olarak yetişen ürünlerin en çok ihraç edilenleridir. </a:t>
            </a:r>
            <a:endParaRPr lang="tr-TR" sz="2000" dirty="0">
              <a:solidFill>
                <a:srgbClr val="000000"/>
              </a:solidFill>
              <a:latin typeface="Arial" pitchFamily="34" charset="0"/>
              <a:cs typeface="Arial" pitchFamily="34" charset="0"/>
            </a:endParaRPr>
          </a:p>
        </p:txBody>
      </p:sp>
      <p:sp>
        <p:nvSpPr>
          <p:cNvPr id="12291" name="Rectangle 3"/>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2" name="Rectangle 4"/>
          <p:cNvSpPr>
            <a:spLocks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4" name="Rectangle 6"/>
          <p:cNvSpPr>
            <a:spLocks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6" name="AutoShape 10" descr="data:image/jpeg;base64,/9j/4AAQSkZJRgABAQAAAQABAAD/2wCEAAkGBhQSEBUUEhQVFRQVFxgXFxcYFxQaGBcaGhUXFxgYGBcYGyYgGBwjHBcWHy8gIycqLCwsFR4xNTAqNSYrLCkBCQoKDgwOGg8PGi8kHyQsKSwpNCksLCwsLCwsLCwsLCksKSwsLCwpLCkpLCwsKSwpLCksLCwsLCwsLCwsLCwsLP/AABEIAMsA+AMBIgACEQEDEQH/xAAcAAACAgMBAQAAAAAAAAAAAAAABQQGAQMHAgj/xABAEAABAwIEAwYFAgMGBgMBAAABAAIRAyEEEjFBBVFhBiJxgZGhEzKx0fBCwQdS8RQjM3Ky4RZDYoKiwiRjkhX/xAAZAQACAwEAAAAAAAAAAAAAAAAABAECAwX/xAAuEQACAgEEAAUCBQUBAAAAAAAAAQIRAwQSITETIjJBURRhQnGBkaEFscHR8CP/2gAMAwEAAhEDEQA/AO4IQhQAIQhAAhCEACEIQAIQhAGCsBZKwgDBQUFeZUAeX1mhwbuZjyW2VXMVjSOIU2k2jL5lp/eFYWlZ45qd/Z0Qme1lYhZWxIIQhQAIQhAAhCEAC8lel5KAPJWHH8/ogleSoAwShYcVpxGKawZnuDW8ybI6JN/5yWUq4fx0VqrmMacrRObneLDVChNPlEJ2PEIQrACEIQAIQhAAhCEACChYcbIACvKjcOx4qtkWIMEcipJVU1JWgNb6wbEnUwNrr0QkHa6rlFN17E6c4BH0TulWDmBw0IB8olVU7k4/BF8lM4zWzYlz2kWgA8oAv5FPOzGNL21Mx0cHa6Bw08JBVZruDnPI0zbhb8JiSKVcC3+ED4EuMLi4c7jlk31yzNOmWjEccAxNOgBJdqeVift6puqH2ZPxMbJvkY4312a36+yvi62myPJFyfzwXi7BCFglMFjKF5p1ARIII5hekACEIKAMOXguWSVWeN9smUyWUYqPEgn9DTyJGp6D1VZSUVbIbosTil3EeNU6LZcZOzQZJ8By8Vzbi/aau756riDbK3ut9Bf1JUPCVIbmOrjz05eUJLJrEuIozeT4Lhj+11R3yRTHhmd66Ks4zEfEMuLnuvdxJ9OXgtFCo6o6BrvyA53sm/A3sbiKTIDs7xLiDJgE93kJjqlFklllTZS3Lst3ZXhRo0e987+8en8rZHIa9SUJ00fn9ELrxikqQwuCWhCFcAQhCABCEIAEIQgAQhCAK7xKk7DVfjU/kdZ7dtdlprdpPiCswWhuZhBuRaddCFYMdhRUpuYf1D32K53iKECbyJB+hC5OryS07qPpd/8Af5M5Wix8WqfFwAeTJGUz1Byn6qH2b4u/Oyk6MsOaPTMP3UDA8VAw9ai/cSzxkWHnB9VFY4tIc3UEOHiLpeeoXiQyJ+3JW/c3Yvu1qjTsSPRaP7VlDwRZ+S/LKXfcKRxXEB9Z1RujgP8ASJCT4vGhpIeHA2BBBGoseo+yTlcZy2/cq77HPY/GkYvKBPxAQTyDZJ/ZdGXKOwXEGu4iAbEsqNaOtjbyBXVV3NDaxcmmN8HpLuO4oMpXPzENUfiPHBTqZbRlM881oCqvE+IOLHPeSQxriBreLKuq1cYpwj2+C0pFrwvE6VCgz4tRrAQSMxAJkk2G+qjv7cYUT33QBJOV0dNRvoFy3DVS5j6tUlzu40E9XAWnoDCjcRxOZ4aD3ZDjfWPlBGmv0VPrHVRRk8jOjYz+Id4pUj0L567N8Oag43t9XDZApDycT5XVRY8wI/PdRK1fOQ0GRvHisnqZ12Vc2WHFduK9fNRY7K0R8R4gOuB3Gxp1Ot4UTOAMogeFkl7OHMxx3c9x9zumdWxhRKbl2VuyFxjUdA4+1tF6NRxaxjdSPQDUnoonFa0lw3DQN93C/oCpeEpk23tn6b5B+6Wn3wBIa6BAPdGp/m6+HIKZwGt8THYcNnuvknb5Ta/T6pbiTOgnkOXkVEwfEKmGqsqCJac1xIMTI6SCQtMFRkmyU+TuzB+aIWMNUzNaYiQDHKRMIXeQ0TEIQgAQhCABCEIAEIQgBHjuJGnimz8hAafPfyP7p4lHaLh3xKeYfM0eo3+68cI481zWtfZ4gHryd4H6pSGTZkcJvvlFfcckqh8Up5atUcnE+qvhXPu0daMTV6H/ANQlv6mv/NP7kSFtSkJuN1Nw+Dc6DEBeuF0b5j5Aj9t09pEELlYMKlyy6w16iHhsEGmb23i6pvarBRiHEkkVQIg/LlgFpBBHUHqVfK1cQQql2iOYgbwY9dPdNT8saQ1hSuqKvhHOoVGVKbodTdmb12I5EbLsP/FDH4UVaRDi6wHJ0XBG0XXHKlbRrjHXdp5HotGF42+g45Tr8w/S7y53kFaYss4xcY9stk08auHB0gtmXOuTJJ3O6R9pxVqURTpNkvcMx2a0d4ydpgLGC48KjAQdBcbg9fut5xNoB1181zEnCdvs5kuHTEPGXhjWUWGSwfEfvOwvtub8glIqkVDuGwNZ0aD+6ndonCnLQQX1nl7jYHI0WbPjHoq63GXcTFz76a+SfhG48GbH+IxgyiNdio+CcTrMkifW6iUx3RPI3W3CgtFydRca6z9lVoDd2dqwwiDZx+pTSrXzTOnkkGEqlrXf5330/UVrpY51QECbanXKBaep5BX5tkDH4klz4uXNa0Sblup8BKZYfutjnc733kpPTzWJAYIhoJuG3mG69Seq906gG7n+WVvqfssyRnVdK1UcKDVpCq4NzvaMpEn5hGZuob1MaqO+tUiQRT27uv8A+9R5QlNOj/eNOhzCZkydRJOq0xrzWwPo9o/P9kLxhW9xvgPpqhd1DZuxIdkdkjNBjx2XPcH26q0ifiEvGYhwfALTNwHDQ7QRHVdHKqXazsSMRmq0YZXIvJhlSBHe5GLZvWVlmjNq4PkpNPtDLh/bHD1R82Q8nfcWKkVO0dEWzF3+VpIXFm4l9Go5kFrmktLDYtI18PEWKeYPjmjXAgn1+xSH1s48SRn4jOkHtXRB/V45So+O7ZUqbHODXuI0EZZ8zy8FTRVDhLSDGv28V6rvzMLTfZH1c2uA3ss+E7bWmrTgc2mQB1lM2dqsMSB8UCdJDgPUhcywlUgGnuDA8PBS20C5pA1Fx47KIaybQKbOg0+L5Xw8gsddrxp5xt9FXuO4cU6xy6GHNPKdR4aquYb5nCS0jkTby06f1WytWe+xMOFg105SOh/T4aJfUZXkhT+eH8Bvsv3Z3ivxaZaTL2a9RsVUe2b8uLIt3g0nwiP2UPhPaA4eu0uBb+lwO4NjB3ix8kv4/wARFbF13TIa/IOUNACNRl8TTJPsb0yU5c+w/wANibN0/LfdTm4sROyrOExWl7Ek+W0wpdAlzy0OPdH7Ln48rgqGpQ9yfWrE6TvGuqrXFcY4i+s/YpvTxQBduWkj8KQYiaj6sfo67A5dfQLbdKTJxuN0JazJBd4+e+6U49hkXvp9vzqmEF5cxomJPhaUuxFQOgQbj+hT+GLTs1bRs4Jji18E2Nj+3281aaXFcszYz+BV7g2AHwa9dwnKMreUuIDj5A+6c8P4Ua7WvsGgiSeYAMBu6pqYKUr/AHOTql5rQs49Xz4iAYhjAemaSf8AUoGK4SWU2EmKlRziG2tTGjiesnXorNw3syfiGvXPeJzZG/pgWk6kjSBy3Ve4l8Q4n4lduX4gJazRzWAwJG03N76lXhJemPshZk6hta8b/VYxNQBzb2Lg4no25v4BLW8WAO9x5LNYGu1xkNaIaHOB5y7xsIjqqbXdvohEWi974Y03MuJkwJkyZ0iU9wdL4bcrZg6kjvO28hyC14DDNbppMxYlx5u69NAt2KxpLoFusaeirOW7hEmotvJiNdfuthxBkQNfLxUSq6Wi+vj7Fb2MMgkEgDU2HqYVCTbWrnbWBfRRG0wazXOMtbDnWmYK21q7T8vfPJug5y8iB5KDi6TiO8YvZrbAHaSfmPUrSHDshn0fw/Ftq02vYQ5rgCCNChVH+EbycAZ0FVzWk8gGjw1lC7cHasZTtWXolYXpeYVyxzn+KnZ9uVuKZ3amZtN8RDgQYJnlp1kclR6ebSJ0G/0hdW/iPRzcPqWnKWOI1sHibLllCq6e7oPzRcnWRW9C2RckmliHMInN+/vt4qbS4uHAztrtHiPwJeK+Yd6601KAzBwdHmbeaS210yljWi+agcDe4+hv5EJkyuQ6+hSKhUAuImZsbG0GOv2TVtTMARKMb9iQx78jg8eB/PzRZxPepyPmbp+11px3y35HXwK006wy2V6ttAOeDVm4mjDwJ0I6ix/qkfavhAwwNSnOV7pIJsHQd+R/ZSey1WKlUbB7Y2iWj7Kwccotr0X0XWzix6yCFSMVTixnBk2yKHgceZibj12Tzgbi6o5x0DTubyVRvjljnDR4c5pHWRNvVdL4NSDKDRqS0SRIm07qksOyVj2oyJQr5ILGEPquOjspHPQT7t90v4cya1VjrFzXDzBaRfzTLGOgOkx+QlXCqZNd9QiBDWixE90SfYKl8MRhl9V/As4DmBrFwvJYfEC5j0XvD8Ja7EBuWWU6W+7nRE+rj0hPMbhg2ag5d/y0dbX7LxRbka57tXkmI0As0ei38d8tFHmk22Z4RwZowhpG+cOzeLrz5QPRMcPRFKkxgJhrQAOf+5UGlxEaTYKRTxuY5rkaN5DqSlp5JT4KbmxhRpgeO/2XJ+Lue/FP73xH58pLJubjujkLiOi6dj6dR9EtoxndbMc0MB1MgG6h8K7LjDMiAXXl5ALjPIi4HRb4JrFFt8tl3ik/YqVHsk2m0OrvuY/u2i/UZpiY6bKacSwEQxoAs0uJcY8FYq3DGuOY97zsR4ei8PwrGEvFPM4AR9hsAsZ6hyfm7KU0KW4qrlkSGRrAa1eTi3xOeBcD8hYq4h1U5nuEAnKwEENjXx8VDxlYAamdjf6QtFH5K2TfiHV1R8EaaT1kCyjup0/5c56kn381Fpu526m3l/Rbm1B4+35utlx0BsxlUlkC22x/3S2vTMtk8yNLkA7FMLfpvpYd4nfx3Wt9Rg1io42DNWibQ7meg9VddkHYf4dYB1HhtBrtS3Pp/OcwnrdCsODZDGggAhoEDTTRC7cVSoaSpEhYKyhWJIPGMJ8XD1WROZj2gdS0ge8LhGDdUa6A4CLGWtN97n6FfQhC5j/EDsq+nUdiaLQWOM1ALFp0Lo/U06nkfFJ6rHvja9jLJG1aKrVvq90ch3f9IWpj2g2bPv7r2KMj5gJ5ET6LIYGiBJjkAL+f2XLTXsLmzPmbBAvp0Unh+NLRDr216fdJcTXJHdaGxuSXE/QKHVxr26vIIFg23sB7KWm+UF0WHiuOEd06mNRuD/uo+GxEj83SfD4ptVwmGPkEj9JvE9JAN+q3mv8ACccxvy0tpMI/Fz2SP+y1SX1/8zR1+WZ+isFZ53uql2OxALax/wDsn/xCtD6kgJXL6yy6Of8AarA5cSHbVe8Y5yA63v5rodCoAwHQC3gFVe2WH7lMgf8AMZ5SS2x8wn1T/CHv4LbJNvGjac3KKNHEqRc3MLjeNt7t+y04cgBt4m/qscPxxbVyn5XW8OX2UrFcHfJNIiCbtJ08Pskl3tZh3yjTVxUQxty63uoXGKwa4UibtaM3KXGY8hCsFLh7WQ+DLQfTUqvYHhtSq81fhw95nM6zR/lGptaei0gr5NYQ3ds28M4TIzPs06Dc9ROnubbKx8PwLdQ23PU8tTdK6jKWHP8AeONR9u5H5l8034Ri5EmJdsNuQEKW6fI/jjFLyob06IjmtVfCSDGqlNb5LcwZfFMxSom2V/F4GDEGSNbfnkq32moRSdLngAXDIEi1yDew2BV4rUw+Z2SriFMBp8htvpqqcRdlZQU1TOaYbLAyz5hwPObSNFID9pNtoef/AF6rVxGs+g97QbAkCbdduhSs8QcTJJ56g+XumNl8o5kvK6YxrYtoBF3AbgH6W6qA/iI0AM31IHsJ+qi1eIFwiJ8/YhaG0o033sRz30WscaS5KuRKxONNxNjbKP3I18yU07IYI1sXh2vBLTWYLDSDm16Ae5SvDYPNf5R7m+y65/Czsq5v/wAupoWltEbwT3nnxiB0nmtccd0qRMFuZ0lqFkBC6Q4ZQhCABa69EOaWuEgggg6EHUELYlXE6deZpuGXlIB9x+6pOW1XVkM5R2v4G/B14uaTiTTJkj/KTsR7pE+oHibnnqRGsLqfFsJWq0nMrNzsO2en5EX91UqnCKLbCm90bFzT9JXFyzSd00LSjzwVRtABsyY8SB5kn2lQXYgAkMaXz4genzH2XQcHwxuYOdSpsDbhz++4dRmMDRWGmxrryD1H5KpCaZCgciocKxdX/Dw78o/lYG9NXQT6qxcN7E4qqA3EhmXbM6XjwI+X1XRGPH5eV7qVrLZtNdF9iKpwjsMMMHRUc7NEg7EE39DHkt2IwzhpoE/fi9vz0K01nj8+6XyR3chSKfxBxgToD6Hb3C8vxJIAB1uU7x9FrgRsdVTOKh1J5BMD9PUTf9kvFW9pnLgncMPxK7WidcxPKLj9l0LDYUQJVN7DYSWOqG5LsoPONff6K557BXUPPz7F4cI04gAEj2VZ4xxF+f8As9A96xqOnTfKPaT1Vlq2nmq1iqjcKyGA1KtQmLS57tTPS8rWq/M0g+SJ/wDzGUe9WIe52jWy0TzLv6Kw8JaZFotp4/VVhvCa76meqJNnGCLdMs2jkneErZZzEeXTklsnDOnDlcsswqi0meka9F6xeIhtrT+eqU0sbIsPK5XipxMutKo8y6Dw2SXYkiZuqvx/jzvjMZl7oMFwM5gROkCIKY4rG923nqq7j8RD2TpflyWuOe7s0jChN2iP94WxObKbc9JA8AEpxvDX0zleIcQCeYB0Do0O/mrXwOoDWe+Guc0BrTEkHmAdN7qZV4c1znVMjHVHGe84m8akXAHkmvHjjqPucnUpeIyj4bhD6kZWyNS4nuNA1JdstZpd4nMCBYESQeolXQMq5or/AA3U7AUmB0W70gmzjAiOo0SOhwWpi8c6nRaC4uiB8rQNXkjQbkdY5JuO6SFmhv2F7LnHVi1xLaTBL3AX1hrRNgTc+RXdMHhG02NYxuVrQA0cgEt7L9nGYPDtpMudXu/mduY26dAE5T+LHsQ1CO1AEIQti4IQhQBFxxqx/dBpPVLH4fFuPzNE9RHs1PVCx/FG0rEOJOgAP1WOSEXzJv8AchlH4hwuuyoWgknWAHPbf/tsk/Ff7TTIL8zGnTuwZ5Cfsr5VxmKqf4dP4beZLQfe/sFVa9DPjIqOzOaM2ua+wJFvJcbUYYR8yT/Xr/ZRQ3NIT0WOaM1Vuc7B73D0AELZV4niCMrDTpDm86Dwan2Iwgmx7306pDxDh2aRBMauIgfnRILJKEvMh/6eD6JH/ENOiwCpWzuAubCfAD0CX4jt/TJs18eH4UtxnCQ02AneABp+6W4yWSRckXMfvunITjMj6Ne7LVhu1lOpo7XYyPqpzsZ3ZDgZXMalxp3tbf7JpwgYl9mOhvNwke4v5K88XF3X5i+XTbeUy6GudyEr45hRVpwPmaQW9YuR1kLdhOHO1qPDjya2B7yVsq5aZ6ai0hIpVJOxNjXsrQDcNSA3aD4zefdO8wFylmBrNyDLEcgdOkL3UqGRf6plTSVk2YxVWQb2lJeKcYZR+aXPPytGvrsNUyxNS/VLavC6Wf4lQZnW5xbS2iXbTl5ui0KvzCLE8Tq1tZyz8rbN6SdXFMOCuzOM6Ab6T4rONc6tVNNoLWU9XEWzRMDnH5ZY4u11OgGsENJ77z9J/LBXlHdUao6UcqpRjw2bsTxXM5zWfIIE841iPqtGI4iGNkmTsPoJSZmObTGvlzj6KKMYMwc888o5KVht3Q2uFQ1q4ow1s3Mek3S7H4sZxcd0E/WP2UfE8QJJ1nQaJfVJJgXJIEDmTAHJNY8IN0WTs78hOpe49IAF7+qn1uIAMe6k5piGhxnLm3hw+aRIAG4UXC8Me2kaZawjLBDxF7yddJg2B0UmlwYuIBDcthAcdA4H5QA2fLcoUccZ+JN/kcPJLdJs20uzz8dUa2k6pTbIBECwYR3nkEht7jW5326d2W7IUcE13w5c95l73QXOvMTsBy81F4BiXNGSjh2hupIcdeZJFz6qzhdbBtktyLRiuzKEITBoCEIQAIQhAAsLKEAIuJcJr1Z/vGgH9MPHuDdI8N2a/s1WS8Pc5pm0DXQSVeVVe1tHEUw6vRaKoaJNPvZupGsgDYQfFJajAmt0VbLQS3WaMcwN++/hKQYjEtNpE8tPrZRKfbOlVgOLmWuHAmbbAbTKw2hSrd6m9pd4k+rTdcjNDcuUN7lD1C3FV8zuXPn7JfVw73timwunrr9AnjMC1p7zhY8iPY/db62LvYfSB5JZPb0Unq1H08ijC9mhrUINvlAt5nn4Jo4hggRA9lofi5kbxMDX0UV9Yu5wiTlN+YQy5pTfJMGK6fZLcZiM8gOnqPHmipiNp+3go73ta07GPHXZWjAwbM9neLkEtJcYMy69vHyVhdxaY0CUdk+zxr0cVWYwk03U8v8A1QHGowDexafIc0Vae4NkxmxuNP2YcoduryJRbxKSUcadHH2U/wDtIAvJ8Nf90m0SnZ74lxZlFsvNzYNm58OnVUnivaJ9Z0uswfK2bePU9VP4/wAYoPaQKb/iNNnEZIjUGZJHSyq4fe35911dNp0o7muTpaeCS3PsltrbnU6LzUqwo07lYc7+n7lNLGhvcb/7Rqd9k77OcPzH4rhoe71OhP2SnA8PzEF1m+Fz4ch1Vv4eIADRAFrAJTU5VGO2PYhqM/4UN8JwupVd3GOd4A++wVq4TwmvTImgxw3zZZ63lIMDxGsBla545AEj2VvwIxuWZHg+J+krLSwg3dSsVhRYKNINENAA5AQFsUHh9WtpWaJ/mbGXw1U5d6LtG4IQhWAEIQgAQhCABCEIAFghZXl7wBJIAG5QBynt32PGHquxNNk0X3cB/wAtxNyOQO3UxyVHxNcNMg5gRaLR4rr/AGi4r8Y5G/4Y1/6z9gqDxTsgxxzU35CdnDu+RGnuuNmnjeVpDGPUr0yKk3GkGdY0DhnE+DpBUym7EYg957sp3Nh6CJT/AITwB9Nx+KaeQaOIbPkSAfVTquIosJjvHoJ99FWcq6McuojdJIVYbAfCZYd73PnsFFr1obd2klSMfxIkQ0R1n7JTUB0Nzr+EpXbbsRlK3bNf9qcdDAkX94HsvVHBVKtUU6YLnPMActtvDdM+B9k8RiHj4dJ0bvdZg899l1vsr2Mp4MZvnrOHef8AUNGwT2HA5PrgIQcmS+zPAW4TDMot/SJcY1cbuKU9pexnxZfQhrjdzdnHcjkfZW+FgrpzxxnHa1wNOKao4rxDhj6RyuaQRYgiPSdfJQS6sPka0dXSf/Efdd0rYdrhDmhwOxAI90sxHZTDP1ot8paf/EhIP+nxvyv9zPwq6OJngfxXZq9Ul3/TlaAOgA0Uevg8JSJa6SeUy70XYcV/D2g75HVGHbvZx6Ov7pRiP4dkXyU6hGjgMr+munqp8DLHvr7Ereu/4OO400i7+6Y8AG8mYFtBJPqd1v4Xwd1Z+VsC/wCoga6SSbK99pOxNdvfGHJgSXNcCR4gST4x5pbwTBUScr81N83cRLROml4ne+qrknJeXomeab8o5wH8N68Zop87OHsbhOsH2MqCxljtpaC0+Lmkx6J92d4fVoENIZUpuFqjSAQORFpHurEtYaPG/M07IjBUIuE8EAbFak3M02cLg+/1AT0BZQnYQUFSNEqBCEKxIIQhAAhCEACEIQAIQhAEfGYrI2YJOwE3KQY6mSM+LeWtnu0mGCfz8IVixLy1pLWlxAs0EAnzNlXa/D8ViHD4gbTaNBIIHkLnzIS+ZN9K/wC36lZCCu4FxLWhgOgH7k6nqo3wA4yZtvcehVur8Ew9GnNTM485ILjyAFgEowPC3YmoZGWnPeIsCP5G8+XTxXLlpZbuXcn/AAZuLF2E7MuxRgCKe9Q97ybJufbxT/Dfw9wjRDmOeRuXEewhWShh2saGtEAbLZC6ePS44Lq39y6ghC3sNgwZ+A2dtdfVTqHZ7Ds+WjTH/bP1TFZC2WOC6SLUjw2mBYW8F7QhXJBCEIAEIQgDELKEIAwQqrx3se1z/i0Ww/8AU20OnWOvRWtCpPHGapkNJ9izgFMNpBozAixa6bHpOxTNYhZVoraqBAhCFJIIQhAAhCEACEIQAIQhAAhCEACEIQAqxfBPi1A6o4lo0YBA83TJ8oTGlSDQA0AAaAaBeygKqilygoyhYWVYAQhCABCEIAEIQgAQhCABCEIAEIWApAyhYKyoAEIQgAQhCABCEIAEIQgD/9k="/>
          <p:cNvSpPr>
            <a:spLocks noChangeAspect="1" noChangeArrowheads="1"/>
          </p:cNvSpPr>
          <p:nvPr/>
        </p:nvSpPr>
        <p:spPr bwMode="auto">
          <a:xfrm>
            <a:off x="155575" y="-133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297" name="AutoShape 12" descr="data:image/jpeg;base64,/9j/4AAQSkZJRgABAQAAAQABAAD/2wCEAAkGBhQSEBUUEhQVFRQVFxgXFxcYFxQaGBcaGhUXFxgYGBcYGyYgGBwjHBcWHy8gIycqLCwsFR4xNTAqNSYrLCkBCQoKDgwOGg8PGi8kHyQsKSwpNCksLCwsLCwsLCwsLCksKSwsLCwpLCkpLCwsKSwpLCksLCwsLCwsLCwsLCwsLP/AABEIAMsA+AMBIgACEQEDEQH/xAAcAAACAgMBAQAAAAAAAAAAAAAABQQGAQMHAgj/xABAEAABAwIEAwYFAgMGBgMBAAABAAIRAyEEEjFBBVFhBiJxgZGhEzKx0fBCwQdS8RQjM3Ky4RZDYoKiwiRjkhX/xAAZAQACAwEAAAAAAAAAAAAAAAAABAECAwX/xAAuEQACAgEEAAUCBQUBAAAAAAAAAQIRAwQSITETIjJBURRhQnGBkaEFscHR8CP/2gAMAwEAAhEDEQA/AO4IQhQAIQhAAhCEACEIQAIQhAGCsBZKwgDBQUFeZUAeX1mhwbuZjyW2VXMVjSOIU2k2jL5lp/eFYWlZ45qd/Z0Qme1lYhZWxIIQhQAIQhAAhCEAC8lel5KAPJWHH8/ogleSoAwShYcVpxGKawZnuDW8ybI6JN/5yWUq4fx0VqrmMacrRObneLDVChNPlEJ2PEIQrACEIQAIQhAAhCEACChYcbIACvKjcOx4qtkWIMEcipJVU1JWgNb6wbEnUwNrr0QkHa6rlFN17E6c4BH0TulWDmBw0IB8olVU7k4/BF8lM4zWzYlz2kWgA8oAv5FPOzGNL21Mx0cHa6Bw08JBVZruDnPI0zbhb8JiSKVcC3+ED4EuMLi4c7jlk31yzNOmWjEccAxNOgBJdqeVift6puqH2ZPxMbJvkY4312a36+yvi62myPJFyfzwXi7BCFglMFjKF5p1ARIII5hekACEIKAMOXguWSVWeN9smUyWUYqPEgn9DTyJGp6D1VZSUVbIbosTil3EeNU6LZcZOzQZJ8By8Vzbi/aau756riDbK3ut9Bf1JUPCVIbmOrjz05eUJLJrEuIozeT4Lhj+11R3yRTHhmd66Ks4zEfEMuLnuvdxJ9OXgtFCo6o6BrvyA53sm/A3sbiKTIDs7xLiDJgE93kJjqlFklllTZS3Lst3ZXhRo0e987+8en8rZHIa9SUJ00fn9ELrxikqQwuCWhCFcAQhCABCEIAEIQgAQhCAK7xKk7DVfjU/kdZ7dtdlprdpPiCswWhuZhBuRaddCFYMdhRUpuYf1D32K53iKECbyJB+hC5OryS07qPpd/8Af5M5Wix8WqfFwAeTJGUz1Byn6qH2b4u/Oyk6MsOaPTMP3UDA8VAw9ai/cSzxkWHnB9VFY4tIc3UEOHiLpeeoXiQyJ+3JW/c3Yvu1qjTsSPRaP7VlDwRZ+S/LKXfcKRxXEB9Z1RujgP8ASJCT4vGhpIeHA2BBBGoseo+yTlcZy2/cq77HPY/GkYvKBPxAQTyDZJ/ZdGXKOwXEGu4iAbEsqNaOtjbyBXVV3NDaxcmmN8HpLuO4oMpXPzENUfiPHBTqZbRlM881oCqvE+IOLHPeSQxriBreLKuq1cYpwj2+C0pFrwvE6VCgz4tRrAQSMxAJkk2G+qjv7cYUT33QBJOV0dNRvoFy3DVS5j6tUlzu40E9XAWnoDCjcRxOZ4aD3ZDjfWPlBGmv0VPrHVRRk8jOjYz+Id4pUj0L567N8Oag43t9XDZApDycT5XVRY8wI/PdRK1fOQ0GRvHisnqZ12Vc2WHFduK9fNRY7K0R8R4gOuB3Gxp1Ot4UTOAMogeFkl7OHMxx3c9x9zumdWxhRKbl2VuyFxjUdA4+1tF6NRxaxjdSPQDUnoonFa0lw3DQN93C/oCpeEpk23tn6b5B+6Wn3wBIa6BAPdGp/m6+HIKZwGt8THYcNnuvknb5Ta/T6pbiTOgnkOXkVEwfEKmGqsqCJac1xIMTI6SCQtMFRkmyU+TuzB+aIWMNUzNaYiQDHKRMIXeQ0TEIQgAQhCABCEIAEIQgBHjuJGnimz8hAafPfyP7p4lHaLh3xKeYfM0eo3+68cI481zWtfZ4gHryd4H6pSGTZkcJvvlFfcckqh8Up5atUcnE+qvhXPu0daMTV6H/ANQlv6mv/NP7kSFtSkJuN1Nw+Dc6DEBeuF0b5j5Aj9t09pEELlYMKlyy6w16iHhsEGmb23i6pvarBRiHEkkVQIg/LlgFpBBHUHqVfK1cQQql2iOYgbwY9dPdNT8saQ1hSuqKvhHOoVGVKbodTdmb12I5EbLsP/FDH4UVaRDi6wHJ0XBG0XXHKlbRrjHXdp5HotGF42+g45Tr8w/S7y53kFaYss4xcY9stk08auHB0gtmXOuTJJ3O6R9pxVqURTpNkvcMx2a0d4ydpgLGC48KjAQdBcbg9fut5xNoB1181zEnCdvs5kuHTEPGXhjWUWGSwfEfvOwvtub8glIqkVDuGwNZ0aD+6ndonCnLQQX1nl7jYHI0WbPjHoq63GXcTFz76a+SfhG48GbH+IxgyiNdio+CcTrMkifW6iUx3RPI3W3CgtFydRca6z9lVoDd2dqwwiDZx+pTSrXzTOnkkGEqlrXf5330/UVrpY51QECbanXKBaep5BX5tkDH4klz4uXNa0Sblup8BKZYfutjnc733kpPTzWJAYIhoJuG3mG69Seq906gG7n+WVvqfssyRnVdK1UcKDVpCq4NzvaMpEn5hGZuob1MaqO+tUiQRT27uv8A+9R5QlNOj/eNOhzCZkydRJOq0xrzWwPo9o/P9kLxhW9xvgPpqhd1DZuxIdkdkjNBjx2XPcH26q0ifiEvGYhwfALTNwHDQ7QRHVdHKqXazsSMRmq0YZXIvJhlSBHe5GLZvWVlmjNq4PkpNPtDLh/bHD1R82Q8nfcWKkVO0dEWzF3+VpIXFm4l9Go5kFrmktLDYtI18PEWKeYPjmjXAgn1+xSH1s48SRn4jOkHtXRB/V45So+O7ZUqbHODXuI0EZZ8zy8FTRVDhLSDGv28V6rvzMLTfZH1c2uA3ss+E7bWmrTgc2mQB1lM2dqsMSB8UCdJDgPUhcywlUgGnuDA8PBS20C5pA1Fx47KIaybQKbOg0+L5Xw8gsddrxp5xt9FXuO4cU6xy6GHNPKdR4aquYb5nCS0jkTby06f1WytWe+xMOFg105SOh/T4aJfUZXkhT+eH8Bvsv3Z3ivxaZaTL2a9RsVUe2b8uLIt3g0nwiP2UPhPaA4eu0uBb+lwO4NjB3ix8kv4/wARFbF13TIa/IOUNACNRl8TTJPsb0yU5c+w/wANibN0/LfdTm4sROyrOExWl7Ek+W0wpdAlzy0OPdH7Ln48rgqGpQ9yfWrE6TvGuqrXFcY4i+s/YpvTxQBduWkj8KQYiaj6sfo67A5dfQLbdKTJxuN0JazJBd4+e+6U49hkXvp9vzqmEF5cxomJPhaUuxFQOgQbj+hT+GLTs1bRs4Jji18E2Nj+3281aaXFcszYz+BV7g2AHwa9dwnKMreUuIDj5A+6c8P4Ua7WvsGgiSeYAMBu6pqYKUr/AHOTql5rQs49Xz4iAYhjAemaSf8AUoGK4SWU2EmKlRziG2tTGjiesnXorNw3syfiGvXPeJzZG/pgWk6kjSBy3Ve4l8Q4n4lduX4gJazRzWAwJG03N76lXhJemPshZk6hta8b/VYxNQBzb2Lg4no25v4BLW8WAO9x5LNYGu1xkNaIaHOB5y7xsIjqqbXdvohEWi974Y03MuJkwJkyZ0iU9wdL4bcrZg6kjvO28hyC14DDNbppMxYlx5u69NAt2KxpLoFusaeirOW7hEmotvJiNdfuthxBkQNfLxUSq6Wi+vj7Fb2MMgkEgDU2HqYVCTbWrnbWBfRRG0wazXOMtbDnWmYK21q7T8vfPJug5y8iB5KDi6TiO8YvZrbAHaSfmPUrSHDshn0fw/Ftq02vYQ5rgCCNChVH+EbycAZ0FVzWk8gGjw1lC7cHasZTtWXolYXpeYVyxzn+KnZ9uVuKZ3amZtN8RDgQYJnlp1kclR6ebSJ0G/0hdW/iPRzcPqWnKWOI1sHibLllCq6e7oPzRcnWRW9C2RckmliHMInN+/vt4qbS4uHAztrtHiPwJeK+Yd6601KAzBwdHmbeaS210yljWi+agcDe4+hv5EJkyuQ6+hSKhUAuImZsbG0GOv2TVtTMARKMb9iQx78jg8eB/PzRZxPepyPmbp+11px3y35HXwK006wy2V6ttAOeDVm4mjDwJ0I6ix/qkfavhAwwNSnOV7pIJsHQd+R/ZSey1WKlUbB7Y2iWj7Kwccotr0X0XWzix6yCFSMVTixnBk2yKHgceZibj12Tzgbi6o5x0DTubyVRvjljnDR4c5pHWRNvVdL4NSDKDRqS0SRIm07qksOyVj2oyJQr5ILGEPquOjspHPQT7t90v4cya1VjrFzXDzBaRfzTLGOgOkx+QlXCqZNd9QiBDWixE90SfYKl8MRhl9V/As4DmBrFwvJYfEC5j0XvD8Ja7EBuWWU6W+7nRE+rj0hPMbhg2ag5d/y0dbX7LxRbka57tXkmI0As0ei38d8tFHmk22Z4RwZowhpG+cOzeLrz5QPRMcPRFKkxgJhrQAOf+5UGlxEaTYKRTxuY5rkaN5DqSlp5JT4KbmxhRpgeO/2XJ+Lue/FP73xH58pLJubjujkLiOi6dj6dR9EtoxndbMc0MB1MgG6h8K7LjDMiAXXl5ALjPIi4HRb4JrFFt8tl3ik/YqVHsk2m0OrvuY/u2i/UZpiY6bKacSwEQxoAs0uJcY8FYq3DGuOY97zsR4ei8PwrGEvFPM4AR9hsAsZ6hyfm7KU0KW4qrlkSGRrAa1eTi3xOeBcD8hYq4h1U5nuEAnKwEENjXx8VDxlYAamdjf6QtFH5K2TfiHV1R8EaaT1kCyjup0/5c56kn381Fpu526m3l/Rbm1B4+35utlx0BsxlUlkC22x/3S2vTMtk8yNLkA7FMLfpvpYd4nfx3Wt9Rg1io42DNWibQ7meg9VddkHYf4dYB1HhtBrtS3Pp/OcwnrdCsODZDGggAhoEDTTRC7cVSoaSpEhYKyhWJIPGMJ8XD1WROZj2gdS0ge8LhGDdUa6A4CLGWtN97n6FfQhC5j/EDsq+nUdiaLQWOM1ALFp0Lo/U06nkfFJ6rHvja9jLJG1aKrVvq90ch3f9IWpj2g2bPv7r2KMj5gJ5ET6LIYGiBJjkAL+f2XLTXsLmzPmbBAvp0Unh+NLRDr216fdJcTXJHdaGxuSXE/QKHVxr26vIIFg23sB7KWm+UF0WHiuOEd06mNRuD/uo+GxEj83SfD4ptVwmGPkEj9JvE9JAN+q3mv8ACccxvy0tpMI/Fz2SP+y1SX1/8zR1+WZ+isFZ53uql2OxALax/wDsn/xCtD6kgJXL6yy6Of8AarA5cSHbVe8Y5yA63v5rodCoAwHQC3gFVe2WH7lMgf8AMZ5SS2x8wn1T/CHv4LbJNvGjac3KKNHEqRc3MLjeNt7t+y04cgBt4m/qscPxxbVyn5XW8OX2UrFcHfJNIiCbtJ08Pskl3tZh3yjTVxUQxty63uoXGKwa4UibtaM3KXGY8hCsFLh7WQ+DLQfTUqvYHhtSq81fhw95nM6zR/lGptaei0gr5NYQ3ds28M4TIzPs06Dc9ROnubbKx8PwLdQ23PU8tTdK6jKWHP8AeONR9u5H5l8034Ri5EmJdsNuQEKW6fI/jjFLyob06IjmtVfCSDGqlNb5LcwZfFMxSom2V/F4GDEGSNbfnkq32moRSdLngAXDIEi1yDew2BV4rUw+Z2SriFMBp8htvpqqcRdlZQU1TOaYbLAyz5hwPObSNFID9pNtoef/AF6rVxGs+g97QbAkCbdduhSs8QcTJJ56g+XumNl8o5kvK6YxrYtoBF3AbgH6W6qA/iI0AM31IHsJ+qi1eIFwiJ8/YhaG0o033sRz30WscaS5KuRKxONNxNjbKP3I18yU07IYI1sXh2vBLTWYLDSDm16Ae5SvDYPNf5R7m+y65/Czsq5v/wAupoWltEbwT3nnxiB0nmtccd0qRMFuZ0lqFkBC6Q4ZQhCABa69EOaWuEgggg6EHUELYlXE6deZpuGXlIB9x+6pOW1XVkM5R2v4G/B14uaTiTTJkj/KTsR7pE+oHibnnqRGsLqfFsJWq0nMrNzsO2en5EX91UqnCKLbCm90bFzT9JXFyzSd00LSjzwVRtABsyY8SB5kn2lQXYgAkMaXz4genzH2XQcHwxuYOdSpsDbhz++4dRmMDRWGmxrryD1H5KpCaZCgciocKxdX/Dw78o/lYG9NXQT6qxcN7E4qqA3EhmXbM6XjwI+X1XRGPH5eV7qVrLZtNdF9iKpwjsMMMHRUc7NEg7EE39DHkt2IwzhpoE/fi9vz0K01nj8+6XyR3chSKfxBxgToD6Hb3C8vxJIAB1uU7x9FrgRsdVTOKh1J5BMD9PUTf9kvFW9pnLgncMPxK7WidcxPKLj9l0LDYUQJVN7DYSWOqG5LsoPONff6K557BXUPPz7F4cI04gAEj2VZ4xxF+f8As9A96xqOnTfKPaT1Vlq2nmq1iqjcKyGA1KtQmLS57tTPS8rWq/M0g+SJ/wDzGUe9WIe52jWy0TzLv6Kw8JaZFotp4/VVhvCa76meqJNnGCLdMs2jkneErZZzEeXTklsnDOnDlcsswqi0meka9F6xeIhtrT+eqU0sbIsPK5XipxMutKo8y6Dw2SXYkiZuqvx/jzvjMZl7oMFwM5gROkCIKY4rG923nqq7j8RD2TpflyWuOe7s0jChN2iP94WxObKbc9JA8AEpxvDX0zleIcQCeYB0Do0O/mrXwOoDWe+Guc0BrTEkHmAdN7qZV4c1znVMjHVHGe84m8akXAHkmvHjjqPucnUpeIyj4bhD6kZWyNS4nuNA1JdstZpd4nMCBYESQeolXQMq5or/AA3U7AUmB0W70gmzjAiOo0SOhwWpi8c6nRaC4uiB8rQNXkjQbkdY5JuO6SFmhv2F7LnHVi1xLaTBL3AX1hrRNgTc+RXdMHhG02NYxuVrQA0cgEt7L9nGYPDtpMudXu/mduY26dAE5T+LHsQ1CO1AEIQti4IQhQBFxxqx/dBpPVLH4fFuPzNE9RHs1PVCx/FG0rEOJOgAP1WOSEXzJv8AchlH4hwuuyoWgknWAHPbf/tsk/Ff7TTIL8zGnTuwZ5Cfsr5VxmKqf4dP4beZLQfe/sFVa9DPjIqOzOaM2ua+wJFvJcbUYYR8yT/Xr/ZRQ3NIT0WOaM1Vuc7B73D0AELZV4niCMrDTpDm86Dwan2Iwgmx7306pDxDh2aRBMauIgfnRILJKEvMh/6eD6JH/ENOiwCpWzuAubCfAD0CX4jt/TJs18eH4UtxnCQ02AneABp+6W4yWSRckXMfvunITjMj6Ne7LVhu1lOpo7XYyPqpzsZ3ZDgZXMalxp3tbf7JpwgYl9mOhvNwke4v5K88XF3X5i+XTbeUy6GudyEr45hRVpwPmaQW9YuR1kLdhOHO1qPDjya2B7yVsq5aZ6ai0hIpVJOxNjXsrQDcNSA3aD4zefdO8wFylmBrNyDLEcgdOkL3UqGRf6plTSVk2YxVWQb2lJeKcYZR+aXPPytGvrsNUyxNS/VLavC6Wf4lQZnW5xbS2iXbTl5ui0KvzCLE8Tq1tZyz8rbN6SdXFMOCuzOM6Ab6T4rONc6tVNNoLWU9XEWzRMDnH5ZY4u11OgGsENJ77z9J/LBXlHdUao6UcqpRjw2bsTxXM5zWfIIE841iPqtGI4iGNkmTsPoJSZmObTGvlzj6KKMYMwc888o5KVht3Q2uFQ1q4ow1s3Mek3S7H4sZxcd0E/WP2UfE8QJJ1nQaJfVJJgXJIEDmTAHJNY8IN0WTs78hOpe49IAF7+qn1uIAMe6k5piGhxnLm3hw+aRIAG4UXC8Me2kaZawjLBDxF7yddJg2B0UmlwYuIBDcthAcdA4H5QA2fLcoUccZ+JN/kcPJLdJs20uzz8dUa2k6pTbIBECwYR3nkEht7jW5326d2W7IUcE13w5c95l73QXOvMTsBy81F4BiXNGSjh2hupIcdeZJFz6qzhdbBtktyLRiuzKEITBoCEIQAIQhAAsLKEAIuJcJr1Z/vGgH9MPHuDdI8N2a/s1WS8Pc5pm0DXQSVeVVe1tHEUw6vRaKoaJNPvZupGsgDYQfFJajAmt0VbLQS3WaMcwN++/hKQYjEtNpE8tPrZRKfbOlVgOLmWuHAmbbAbTKw2hSrd6m9pd4k+rTdcjNDcuUN7lD1C3FV8zuXPn7JfVw73timwunrr9AnjMC1p7zhY8iPY/db62LvYfSB5JZPb0Unq1H08ijC9mhrUINvlAt5nn4Jo4hggRA9lofi5kbxMDX0UV9Yu5wiTlN+YQy5pTfJMGK6fZLcZiM8gOnqPHmipiNp+3go73ta07GPHXZWjAwbM9neLkEtJcYMy69vHyVhdxaY0CUdk+zxr0cVWYwk03U8v8A1QHGowDexafIc0Vae4NkxmxuNP2YcoduryJRbxKSUcadHH2U/wDtIAvJ8Nf90m0SnZ74lxZlFsvNzYNm58OnVUnivaJ9Z0uswfK2bePU9VP4/wAYoPaQKb/iNNnEZIjUGZJHSyq4fe35911dNp0o7muTpaeCS3PsltrbnU6LzUqwo07lYc7+n7lNLGhvcb/7Rqd9k77OcPzH4rhoe71OhP2SnA8PzEF1m+Fz4ch1Vv4eIADRAFrAJTU5VGO2PYhqM/4UN8JwupVd3GOd4A++wVq4TwmvTImgxw3zZZ63lIMDxGsBla545AEj2VvwIxuWZHg+J+krLSwg3dSsVhRYKNINENAA5AQFsUHh9WtpWaJ/mbGXw1U5d6LtG4IQhWAEIQgAQhCABCEIAFghZXl7wBJIAG5QBynt32PGHquxNNk0X3cB/wAtxNyOQO3UxyVHxNcNMg5gRaLR4rr/AGi4r8Y5G/4Y1/6z9gqDxTsgxxzU35CdnDu+RGnuuNmnjeVpDGPUr0yKk3GkGdY0DhnE+DpBUym7EYg957sp3Nh6CJT/AITwB9Nx+KaeQaOIbPkSAfVTquIosJjvHoJ99FWcq6McuojdJIVYbAfCZYd73PnsFFr1obd2klSMfxIkQ0R1n7JTUB0Nzr+EpXbbsRlK3bNf9qcdDAkX94HsvVHBVKtUU6YLnPMActtvDdM+B9k8RiHj4dJ0bvdZg899l1vsr2Mp4MZvnrOHef8AUNGwT2HA5PrgIQcmS+zPAW4TDMot/SJcY1cbuKU9pexnxZfQhrjdzdnHcjkfZW+FgrpzxxnHa1wNOKao4rxDhj6RyuaQRYgiPSdfJQS6sPka0dXSf/Efdd0rYdrhDmhwOxAI90sxHZTDP1ot8paf/EhIP+nxvyv9zPwq6OJngfxXZq9Ul3/TlaAOgA0Uevg8JSJa6SeUy70XYcV/D2g75HVGHbvZx6Ov7pRiP4dkXyU6hGjgMr+munqp8DLHvr7Ereu/4OO400i7+6Y8AG8mYFtBJPqd1v4Xwd1Z+VsC/wCoga6SSbK99pOxNdvfGHJgSXNcCR4gST4x5pbwTBUScr81N83cRLROml4ne+qrknJeXomeab8o5wH8N68Zop87OHsbhOsH2MqCxljtpaC0+Lmkx6J92d4fVoENIZUpuFqjSAQORFpHurEtYaPG/M07IjBUIuE8EAbFak3M02cLg+/1AT0BZQnYQUFSNEqBCEKxIIQhAAhCEACEIQAIQhAEfGYrI2YJOwE3KQY6mSM+LeWtnu0mGCfz8IVixLy1pLWlxAs0EAnzNlXa/D8ViHD4gbTaNBIIHkLnzIS+ZN9K/wC36lZCCu4FxLWhgOgH7k6nqo3wA4yZtvcehVur8Ew9GnNTM485ILjyAFgEowPC3YmoZGWnPeIsCP5G8+XTxXLlpZbuXcn/AAZuLF2E7MuxRgCKe9Q97ybJufbxT/Dfw9wjRDmOeRuXEewhWShh2saGtEAbLZC6ePS44Lq39y6ghC3sNgwZ+A2dtdfVTqHZ7Ds+WjTH/bP1TFZC2WOC6SLUjw2mBYW8F7QhXJBCEIAEIQgDELKEIAwQqrx3se1z/i0Ww/8AU20OnWOvRWtCpPHGapkNJ9izgFMNpBozAixa6bHpOxTNYhZVoraqBAhCFJIIQhAAhCEACEIQAIQhAAhCEACEIQAqxfBPi1A6o4lo0YBA83TJ8oTGlSDQA0AAaAaBeygKqilygoyhYWVYAQhCABCEIAEIQgAQhCABCEIAEIWApAyhYKyoAEIQgAQhCABCEIAEIQgD/9k="/>
          <p:cNvSpPr>
            <a:spLocks noChangeAspect="1" noChangeArrowheads="1"/>
          </p:cNvSpPr>
          <p:nvPr/>
        </p:nvSpPr>
        <p:spPr bwMode="auto">
          <a:xfrm>
            <a:off x="307975" y="19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pic>
        <p:nvPicPr>
          <p:cNvPr id="12298" name="Picture 14" descr="http://3.bp.blogspot.com/-t5F6oF3FafY/TVxJ4Mq-vZI/AAAAAAAAB_4/OTJvahqvqOI/s1600/Findik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523505"/>
            <a:ext cx="2304256" cy="188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http://resim.maxihayat.net/Kuru-Kayi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523505"/>
            <a:ext cx="2419021" cy="188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p:cNvSpPr>
            <a:spLocks noGrp="1" noChangeArrowheads="1"/>
          </p:cNvSpPr>
          <p:nvPr>
            <p:ph type="title"/>
          </p:nvPr>
        </p:nvSpPr>
        <p:spPr>
          <a:xfrm>
            <a:off x="1331913" y="182563"/>
            <a:ext cx="6386512"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KAPSAMINDA  BELİRLENEN TEMEL ÜRÜNLER </a:t>
            </a:r>
          </a:p>
        </p:txBody>
      </p:sp>
      <p:sp>
        <p:nvSpPr>
          <p:cNvPr id="3" name="Dikdörtgen 2"/>
          <p:cNvSpPr/>
          <p:nvPr/>
        </p:nvSpPr>
        <p:spPr>
          <a:xfrm>
            <a:off x="460375" y="4797152"/>
            <a:ext cx="8158574" cy="1924116"/>
          </a:xfrm>
          <a:prstGeom prst="rect">
            <a:avLst/>
          </a:prstGeom>
        </p:spPr>
        <p:txBody>
          <a:bodyPr wrap="square">
            <a:spAutoFit/>
          </a:bodyPr>
          <a:lstStyle/>
          <a:p>
            <a:r>
              <a:rPr lang="tr-TR" sz="1600" dirty="0">
                <a:solidFill>
                  <a:srgbClr val="C00000"/>
                </a:solidFill>
                <a:latin typeface="Arial" pitchFamily="34" charset="0"/>
                <a:cs typeface="Arial" pitchFamily="34" charset="0"/>
              </a:rPr>
              <a:t>Fındık üretiminin Türkiye’deki mavi-yeşil su ayak izi ortalaması dünya ortalamasından düşüktür. Su ayak izi açısından bakıldığında, Türkiye fındık üretiminde karşılaştırmalı üstünlüğe sahiptir</a:t>
            </a:r>
            <a:r>
              <a:rPr lang="tr-TR" sz="1600" dirty="0" smtClean="0">
                <a:solidFill>
                  <a:srgbClr val="C00000"/>
                </a:solidFill>
                <a:latin typeface="Arial" pitchFamily="34" charset="0"/>
                <a:cs typeface="Arial" pitchFamily="34" charset="0"/>
              </a:rPr>
              <a:t>.</a:t>
            </a:r>
          </a:p>
          <a:p>
            <a:endParaRPr lang="tr-TR" sz="1600" dirty="0" smtClean="0">
              <a:solidFill>
                <a:srgbClr val="C00000"/>
              </a:solidFill>
              <a:latin typeface="Arial" pitchFamily="34" charset="0"/>
              <a:cs typeface="Arial" pitchFamily="34" charset="0"/>
            </a:endParaRPr>
          </a:p>
          <a:p>
            <a:r>
              <a:rPr lang="tr-TR" sz="1600" dirty="0" smtClean="0">
                <a:solidFill>
                  <a:srgbClr val="C00000"/>
                </a:solidFill>
                <a:latin typeface="Arial" pitchFamily="34" charset="0"/>
                <a:cs typeface="Arial" pitchFamily="34" charset="0"/>
              </a:rPr>
              <a:t>Türkiye’de </a:t>
            </a:r>
            <a:r>
              <a:rPr lang="tr-TR" sz="1600" dirty="0">
                <a:solidFill>
                  <a:srgbClr val="C00000"/>
                </a:solidFill>
                <a:latin typeface="Arial" pitchFamily="34" charset="0"/>
                <a:cs typeface="Arial" pitchFamily="34" charset="0"/>
              </a:rPr>
              <a:t>kuru kayısının üretiminin su ayak izi dünya ortalamasının %60 altındadır. Kuru kayısı üretiminin mavi-yeşil su ayak izi oranı, diğer ülkelerinkinin yarısı kadardır.  Su kaynakları açısından bakıldığında, Türkiye kuru kayısı ihracatında karşılaştırmalı üstünlüğe sahiptir.</a:t>
            </a:r>
            <a:r>
              <a:rPr lang="tr-TR" sz="1600" kern="1400" dirty="0">
                <a:solidFill>
                  <a:srgbClr val="000000"/>
                </a:solidFill>
                <a:latin typeface="Calibri" panose="020F0502020204030204" pitchFamily="34" charset="0"/>
              </a:rPr>
              <a:t> </a:t>
            </a:r>
            <a:endParaRPr lang="tr-TR" sz="1600"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067693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İLK BULGULAR</a:t>
            </a:r>
            <a:endParaRPr lang="tr-TR" sz="2000" b="1" dirty="0">
              <a:solidFill>
                <a:srgbClr val="0070C0"/>
              </a:solidFill>
            </a:endParaRPr>
          </a:p>
          <a:p>
            <a:endParaRPr lang="tr-TR" b="1" dirty="0">
              <a:solidFill>
                <a:srgbClr val="0000FF"/>
              </a:solidFill>
            </a:endParaRPr>
          </a:p>
        </p:txBody>
      </p:sp>
      <p:sp>
        <p:nvSpPr>
          <p:cNvPr id="2" name="Dikdörtgen 1"/>
          <p:cNvSpPr/>
          <p:nvPr/>
        </p:nvSpPr>
        <p:spPr>
          <a:xfrm>
            <a:off x="650153" y="1484784"/>
            <a:ext cx="7011194" cy="1036887"/>
          </a:xfrm>
          <a:prstGeom prst="rect">
            <a:avLst/>
          </a:prstGeom>
        </p:spPr>
        <p:txBody>
          <a:bodyPr wrap="square">
            <a:spAutoFit/>
          </a:bodyPr>
          <a:lstStyle/>
          <a:p>
            <a:r>
              <a:rPr lang="tr-TR" sz="1600" b="1" u="sng" dirty="0" smtClean="0">
                <a:solidFill>
                  <a:schemeClr val="accent2"/>
                </a:solidFill>
              </a:rPr>
              <a:t>1) Üretimin </a:t>
            </a:r>
            <a:r>
              <a:rPr lang="tr-TR" sz="1600" b="1" u="sng" dirty="0">
                <a:solidFill>
                  <a:schemeClr val="accent2"/>
                </a:solidFill>
              </a:rPr>
              <a:t>Su </a:t>
            </a:r>
            <a:r>
              <a:rPr lang="tr-TR" sz="1600" b="1" u="sng" dirty="0" err="1" smtClean="0">
                <a:solidFill>
                  <a:schemeClr val="accent2"/>
                </a:solidFill>
              </a:rPr>
              <a:t>Ayakizi</a:t>
            </a:r>
            <a:r>
              <a:rPr lang="tr-TR" sz="1600" b="1" u="sng" dirty="0" smtClean="0">
                <a:solidFill>
                  <a:schemeClr val="accent2"/>
                </a:solidFill>
              </a:rPr>
              <a:t>:</a:t>
            </a:r>
          </a:p>
          <a:p>
            <a:endParaRPr lang="tr-TR" sz="1600" dirty="0">
              <a:solidFill>
                <a:schemeClr val="accent2"/>
              </a:solidFill>
            </a:endParaRPr>
          </a:p>
          <a:p>
            <a:pPr algn="just"/>
            <a:r>
              <a:rPr lang="tr-TR" sz="1600" dirty="0">
                <a:solidFill>
                  <a:schemeClr val="accent2"/>
                </a:solidFill>
              </a:rPr>
              <a:t>Türkiye’nin üretim kaynaklı su ayak izi toplamda 134 milyar m3/</a:t>
            </a:r>
            <a:r>
              <a:rPr lang="tr-TR" sz="1600" dirty="0" err="1">
                <a:solidFill>
                  <a:schemeClr val="accent2"/>
                </a:solidFill>
              </a:rPr>
              <a:t>yıl’dır</a:t>
            </a:r>
            <a:r>
              <a:rPr lang="tr-TR" sz="1600" dirty="0">
                <a:solidFill>
                  <a:schemeClr val="accent2"/>
                </a:solidFill>
              </a:rPr>
              <a:t>. </a:t>
            </a:r>
            <a:endParaRPr lang="tr-TR" sz="1600" dirty="0" smtClean="0">
              <a:solidFill>
                <a:schemeClr val="accent2"/>
              </a:solidFill>
            </a:endParaRPr>
          </a:p>
          <a:p>
            <a:endParaRPr lang="tr-TR" dirty="0"/>
          </a:p>
        </p:txBody>
      </p:sp>
      <p:graphicFrame>
        <p:nvGraphicFramePr>
          <p:cNvPr id="13" name="Grafik 12"/>
          <p:cNvGraphicFramePr>
            <a:graphicFrameLocks/>
          </p:cNvGraphicFramePr>
          <p:nvPr>
            <p:extLst>
              <p:ext uri="{D42A27DB-BD31-4B8C-83A1-F6EECF244321}">
                <p14:modId xmlns:p14="http://schemas.microsoft.com/office/powerpoint/2010/main" val="2000952437"/>
              </p:ext>
            </p:extLst>
          </p:nvPr>
        </p:nvGraphicFramePr>
        <p:xfrm>
          <a:off x="1619672" y="2521671"/>
          <a:ext cx="4732321" cy="2488747"/>
        </p:xfrm>
        <a:graphic>
          <a:graphicData uri="http://schemas.openxmlformats.org/drawingml/2006/chart">
            <c:chart xmlns:c="http://schemas.openxmlformats.org/drawingml/2006/chart" xmlns:r="http://schemas.openxmlformats.org/officeDocument/2006/relationships" r:id="rId3"/>
          </a:graphicData>
        </a:graphic>
      </p:graphicFrame>
      <p:sp>
        <p:nvSpPr>
          <p:cNvPr id="3" name="Dikdörtgen 2"/>
          <p:cNvSpPr/>
          <p:nvPr/>
        </p:nvSpPr>
        <p:spPr>
          <a:xfrm>
            <a:off x="2453881" y="5085184"/>
            <a:ext cx="3403737" cy="264047"/>
          </a:xfrm>
          <a:prstGeom prst="rect">
            <a:avLst/>
          </a:prstGeom>
        </p:spPr>
        <p:txBody>
          <a:bodyPr wrap="square">
            <a:spAutoFit/>
          </a:bodyPr>
          <a:lstStyle/>
          <a:p>
            <a:pPr algn="ctr"/>
            <a:r>
              <a:rPr lang="tr-TR" sz="1200" i="1" dirty="0" smtClean="0">
                <a:solidFill>
                  <a:srgbClr val="000000"/>
                </a:solidFill>
              </a:rPr>
              <a:t>Ulusal üretimin su </a:t>
            </a:r>
            <a:r>
              <a:rPr lang="tr-TR" sz="1200" i="1" dirty="0">
                <a:solidFill>
                  <a:srgbClr val="000000"/>
                </a:solidFill>
              </a:rPr>
              <a:t>ayak izi </a:t>
            </a:r>
            <a:r>
              <a:rPr lang="tr-TR" sz="1200" i="1" dirty="0" err="1">
                <a:solidFill>
                  <a:srgbClr val="000000"/>
                </a:solidFill>
              </a:rPr>
              <a:t>sektörel</a:t>
            </a:r>
            <a:r>
              <a:rPr lang="tr-TR" sz="1200" i="1" dirty="0">
                <a:solidFill>
                  <a:srgbClr val="000000"/>
                </a:solidFill>
              </a:rPr>
              <a:t> oranları </a:t>
            </a:r>
            <a:endParaRPr lang="tr-TR" sz="1200" i="1" dirty="0"/>
          </a:p>
        </p:txBody>
      </p:sp>
    </p:spTree>
    <p:extLst>
      <p:ext uri="{BB962C8B-B14F-4D97-AF65-F5344CB8AC3E}">
        <p14:creationId xmlns:p14="http://schemas.microsoft.com/office/powerpoint/2010/main" val="6863627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İLK BULGULAR</a:t>
            </a:r>
            <a:endParaRPr lang="tr-TR" sz="2000" b="1" dirty="0">
              <a:solidFill>
                <a:srgbClr val="0070C0"/>
              </a:solidFill>
            </a:endParaRPr>
          </a:p>
          <a:p>
            <a:endParaRPr lang="tr-TR" b="1" dirty="0">
              <a:solidFill>
                <a:srgbClr val="0000FF"/>
              </a:solidFill>
            </a:endParaRPr>
          </a:p>
        </p:txBody>
      </p:sp>
      <p:sp>
        <p:nvSpPr>
          <p:cNvPr id="2" name="Dikdörtgen 1"/>
          <p:cNvSpPr/>
          <p:nvPr/>
        </p:nvSpPr>
        <p:spPr>
          <a:xfrm>
            <a:off x="650153" y="1484784"/>
            <a:ext cx="7011194" cy="550279"/>
          </a:xfrm>
          <a:prstGeom prst="rect">
            <a:avLst/>
          </a:prstGeom>
        </p:spPr>
        <p:txBody>
          <a:bodyPr wrap="square">
            <a:spAutoFit/>
          </a:bodyPr>
          <a:lstStyle/>
          <a:p>
            <a:r>
              <a:rPr lang="tr-TR" sz="1600" b="1" dirty="0" smtClean="0">
                <a:solidFill>
                  <a:schemeClr val="accent2"/>
                </a:solidFill>
              </a:rPr>
              <a:t>1) Üretimin </a:t>
            </a:r>
            <a:r>
              <a:rPr lang="tr-TR" sz="1600" b="1" dirty="0">
                <a:solidFill>
                  <a:schemeClr val="accent2"/>
                </a:solidFill>
              </a:rPr>
              <a:t>Su </a:t>
            </a:r>
            <a:r>
              <a:rPr lang="tr-TR" sz="1600" b="1" dirty="0" err="1" smtClean="0">
                <a:solidFill>
                  <a:schemeClr val="accent2"/>
                </a:solidFill>
              </a:rPr>
              <a:t>Ayakizi</a:t>
            </a:r>
            <a:r>
              <a:rPr lang="tr-TR" sz="1600" b="1" dirty="0" smtClean="0">
                <a:solidFill>
                  <a:schemeClr val="accent2"/>
                </a:solidFill>
              </a:rPr>
              <a:t>:</a:t>
            </a:r>
          </a:p>
          <a:p>
            <a:endParaRPr lang="tr-TR" sz="1600" dirty="0">
              <a:solidFill>
                <a:schemeClr val="accent2"/>
              </a:solidFill>
            </a:endParaRPr>
          </a:p>
        </p:txBody>
      </p:sp>
      <p:sp>
        <p:nvSpPr>
          <p:cNvPr id="4" name="Dikdörtgen 3"/>
          <p:cNvSpPr/>
          <p:nvPr/>
        </p:nvSpPr>
        <p:spPr>
          <a:xfrm>
            <a:off x="1043608" y="5445224"/>
            <a:ext cx="6984776" cy="693460"/>
          </a:xfrm>
          <a:prstGeom prst="rect">
            <a:avLst/>
          </a:prstGeom>
        </p:spPr>
        <p:txBody>
          <a:bodyPr wrap="square">
            <a:spAutoFit/>
          </a:bodyPr>
          <a:lstStyle/>
          <a:p>
            <a:pPr algn="just"/>
            <a:r>
              <a:rPr lang="tr-TR" sz="1400" dirty="0" smtClean="0">
                <a:solidFill>
                  <a:srgbClr val="0070C0"/>
                </a:solidFill>
              </a:rPr>
              <a:t>Tarım </a:t>
            </a:r>
            <a:r>
              <a:rPr lang="tr-TR" sz="1400" dirty="0">
                <a:solidFill>
                  <a:srgbClr val="0070C0"/>
                </a:solidFill>
              </a:rPr>
              <a:t>ürünlerinin su ayak izleri incelendiğinde tahıl ve yem bitkilerinin yeşil su ayak izlerinin yüksek olduğu, tahıl bitkileri ve endüstriyel bitkilerin de mavi su ayak izi miktarlarının yüksek olduğu görülmüştür.</a:t>
            </a:r>
          </a:p>
        </p:txBody>
      </p:sp>
      <p:graphicFrame>
        <p:nvGraphicFramePr>
          <p:cNvPr id="5" name="Grafik 4"/>
          <p:cNvGraphicFramePr/>
          <p:nvPr>
            <p:extLst>
              <p:ext uri="{D42A27DB-BD31-4B8C-83A1-F6EECF244321}">
                <p14:modId xmlns:p14="http://schemas.microsoft.com/office/powerpoint/2010/main" val="3718779640"/>
              </p:ext>
            </p:extLst>
          </p:nvPr>
        </p:nvGraphicFramePr>
        <p:xfrm>
          <a:off x="2441987" y="2204864"/>
          <a:ext cx="4124221" cy="2926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61209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0153" y="1484784"/>
            <a:ext cx="7011194" cy="1237198"/>
          </a:xfrm>
          <a:prstGeom prst="rect">
            <a:avLst/>
          </a:prstGeom>
        </p:spPr>
        <p:txBody>
          <a:bodyPr wrap="square">
            <a:spAutoFit/>
          </a:bodyPr>
          <a:lstStyle/>
          <a:p>
            <a:r>
              <a:rPr lang="tr-TR" sz="1600" b="1" u="sng" dirty="0" smtClean="0">
                <a:solidFill>
                  <a:schemeClr val="accent2"/>
                </a:solidFill>
              </a:rPr>
              <a:t>2) Tüketimin Su Ayak İzi</a:t>
            </a:r>
          </a:p>
          <a:p>
            <a:endParaRPr lang="tr-TR" sz="1600" b="1" u="sng" dirty="0" smtClean="0">
              <a:solidFill>
                <a:schemeClr val="accent2"/>
              </a:solidFill>
            </a:endParaRPr>
          </a:p>
          <a:p>
            <a:pPr algn="just"/>
            <a:r>
              <a:rPr lang="tr-TR" sz="1600" dirty="0" smtClean="0">
                <a:solidFill>
                  <a:schemeClr val="accent2"/>
                </a:solidFill>
              </a:rPr>
              <a:t>Tarımsal üretime daha detaylı bakıldığında ise tarımsal su </a:t>
            </a:r>
            <a:r>
              <a:rPr lang="tr-TR" sz="1600" dirty="0" err="1" smtClean="0">
                <a:solidFill>
                  <a:schemeClr val="accent2"/>
                </a:solidFill>
              </a:rPr>
              <a:t>ayakizinin</a:t>
            </a:r>
            <a:r>
              <a:rPr lang="tr-TR" sz="1600" dirty="0" smtClean="0">
                <a:solidFill>
                  <a:schemeClr val="accent2"/>
                </a:solidFill>
              </a:rPr>
              <a:t> %37’sini tahıl ürünleri, %36’sısın yem bitkileri kaynaklıdır.</a:t>
            </a:r>
          </a:p>
          <a:p>
            <a:endParaRPr lang="tr-TR" sz="1600" dirty="0">
              <a:solidFill>
                <a:schemeClr val="accent2"/>
              </a:solidFill>
            </a:endParaRPr>
          </a:p>
        </p:txBody>
      </p:sp>
      <p:graphicFrame>
        <p:nvGraphicFramePr>
          <p:cNvPr id="4" name="Grafik 3"/>
          <p:cNvGraphicFramePr>
            <a:graphicFrameLocks/>
          </p:cNvGraphicFramePr>
          <p:nvPr>
            <p:extLst>
              <p:ext uri="{D42A27DB-BD31-4B8C-83A1-F6EECF244321}">
                <p14:modId xmlns:p14="http://schemas.microsoft.com/office/powerpoint/2010/main" val="2274486433"/>
              </p:ext>
            </p:extLst>
          </p:nvPr>
        </p:nvGraphicFramePr>
        <p:xfrm>
          <a:off x="1835696" y="2924944"/>
          <a:ext cx="4464496" cy="2620129"/>
        </p:xfrm>
        <a:graphic>
          <a:graphicData uri="http://schemas.openxmlformats.org/drawingml/2006/chart">
            <c:chart xmlns:c="http://schemas.openxmlformats.org/drawingml/2006/chart" xmlns:r="http://schemas.openxmlformats.org/officeDocument/2006/relationships" r:id="rId2"/>
          </a:graphicData>
        </a:graphic>
      </p:graphicFrame>
      <p:sp>
        <p:nvSpPr>
          <p:cNvPr id="5" name="Dikdörtgen 4"/>
          <p:cNvSpPr/>
          <p:nvPr/>
        </p:nvSpPr>
        <p:spPr>
          <a:xfrm>
            <a:off x="2411760" y="5565460"/>
            <a:ext cx="3403737" cy="264047"/>
          </a:xfrm>
          <a:prstGeom prst="rect">
            <a:avLst/>
          </a:prstGeom>
        </p:spPr>
        <p:txBody>
          <a:bodyPr wrap="square">
            <a:spAutoFit/>
          </a:bodyPr>
          <a:lstStyle/>
          <a:p>
            <a:pPr algn="ctr"/>
            <a:r>
              <a:rPr lang="tr-TR" sz="1200" i="1" dirty="0" smtClean="0">
                <a:solidFill>
                  <a:srgbClr val="000000"/>
                </a:solidFill>
              </a:rPr>
              <a:t>Ulusal tüketimin su </a:t>
            </a:r>
            <a:r>
              <a:rPr lang="tr-TR" sz="1200" i="1" dirty="0">
                <a:solidFill>
                  <a:srgbClr val="000000"/>
                </a:solidFill>
              </a:rPr>
              <a:t>ayak izi </a:t>
            </a:r>
            <a:r>
              <a:rPr lang="tr-TR" sz="1200" i="1" dirty="0" err="1">
                <a:solidFill>
                  <a:srgbClr val="000000"/>
                </a:solidFill>
              </a:rPr>
              <a:t>sektörel</a:t>
            </a:r>
            <a:r>
              <a:rPr lang="tr-TR" sz="1200" i="1" dirty="0">
                <a:solidFill>
                  <a:srgbClr val="000000"/>
                </a:solidFill>
              </a:rPr>
              <a:t> oranları </a:t>
            </a:r>
            <a:endParaRPr lang="tr-TR" sz="1200" i="1" dirty="0"/>
          </a:p>
        </p:txBody>
      </p:sp>
    </p:spTree>
    <p:extLst>
      <p:ext uri="{BB962C8B-B14F-4D97-AF65-F5344CB8AC3E}">
        <p14:creationId xmlns:p14="http://schemas.microsoft.com/office/powerpoint/2010/main" val="153155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anchor="ctr"/>
          <a:lstStyle/>
          <a:p>
            <a:pPr algn="r"/>
            <a:fld id="{12FB97C8-5774-4E6F-A9F7-804AB7962F65}" type="slidenum">
              <a:rPr lang="tr-TR" altLang="tr-TR" sz="1200">
                <a:solidFill>
                  <a:srgbClr val="898989"/>
                </a:solidFill>
                <a:latin typeface="Calibri" panose="020F0502020204030204" pitchFamily="34" charset="0"/>
              </a:rPr>
              <a:pPr algn="r"/>
              <a:t>3</a:t>
            </a:fld>
            <a:endParaRPr lang="tr-TR" altLang="tr-TR" sz="1200">
              <a:solidFill>
                <a:srgbClr val="898989"/>
              </a:solidFill>
              <a:latin typeface="Calibri" panose="020F0502020204030204" pitchFamily="34" charset="0"/>
            </a:endParaRPr>
          </a:p>
        </p:txBody>
      </p:sp>
      <p:sp>
        <p:nvSpPr>
          <p:cNvPr id="6147" name="2 Metin kutusu"/>
          <p:cNvSpPr txBox="1">
            <a:spLocks noChangeArrowheads="1"/>
          </p:cNvSpPr>
          <p:nvPr/>
        </p:nvSpPr>
        <p:spPr bwMode="auto">
          <a:xfrm>
            <a:off x="539750" y="1341438"/>
            <a:ext cx="846137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46150"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defTabSz="946150"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defTabSz="946150"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defTabSz="946150"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defTabSz="946150"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946150"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946150"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946150"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946150"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algn="just">
              <a:lnSpc>
                <a:spcPct val="100000"/>
              </a:lnSpc>
              <a:spcBef>
                <a:spcPts val="600"/>
              </a:spcBef>
              <a:spcAft>
                <a:spcPts val="600"/>
              </a:spcAft>
              <a:buClr>
                <a:srgbClr val="FF0000"/>
              </a:buClr>
              <a:buSzTx/>
              <a:buFontTx/>
              <a:buNone/>
            </a:pPr>
            <a:r>
              <a:rPr lang="tr-TR" altLang="tr-TR" sz="2400" b="1" dirty="0" smtClean="0">
                <a:solidFill>
                  <a:srgbClr val="0000FF"/>
                </a:solidFill>
                <a:cs typeface="Arial" panose="020B0604020202020204" pitchFamily="34" charset="0"/>
              </a:rPr>
              <a:t>Yıllık Yağış	                                      : </a:t>
            </a:r>
            <a:r>
              <a:rPr lang="tr-TR" altLang="tr-TR" sz="2400" b="1" dirty="0">
                <a:solidFill>
                  <a:srgbClr val="0000FF"/>
                </a:solidFill>
                <a:cs typeface="Arial" panose="020B0604020202020204" pitchFamily="34" charset="0"/>
              </a:rPr>
              <a:t>501 </a:t>
            </a:r>
            <a:r>
              <a:rPr lang="tr-TR" altLang="tr-TR" sz="2400" b="1" dirty="0" smtClean="0">
                <a:solidFill>
                  <a:srgbClr val="0000FF"/>
                </a:solidFill>
                <a:cs typeface="Arial" panose="020B0604020202020204" pitchFamily="34" charset="0"/>
              </a:rPr>
              <a:t>milyar </a:t>
            </a:r>
            <a:r>
              <a:rPr lang="en-US" altLang="tr-TR" sz="2400" b="1" dirty="0" smtClean="0">
                <a:solidFill>
                  <a:srgbClr val="0000FF"/>
                </a:solidFill>
                <a:cs typeface="Arial" panose="020B0604020202020204" pitchFamily="34" charset="0"/>
              </a:rPr>
              <a:t>m</a:t>
            </a:r>
            <a:r>
              <a:rPr lang="en-US" altLang="tr-TR" sz="2400" b="1" baseline="30000" dirty="0" smtClean="0">
                <a:solidFill>
                  <a:srgbClr val="0000FF"/>
                </a:solidFill>
                <a:cs typeface="Arial" panose="020B0604020202020204" pitchFamily="34" charset="0"/>
              </a:rPr>
              <a:t>3</a:t>
            </a:r>
            <a:endParaRPr lang="tr-TR" altLang="tr-TR" sz="2400" b="1" baseline="30000" dirty="0">
              <a:solidFill>
                <a:srgbClr val="0000FF"/>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smtClean="0">
                <a:solidFill>
                  <a:srgbClr val="0000FF"/>
                </a:solidFill>
                <a:cs typeface="Arial" panose="020B0604020202020204" pitchFamily="34" charset="0"/>
              </a:rPr>
              <a:t>Kullanılabilir Yıllık Yüzey Suyu	          </a:t>
            </a:r>
            <a:r>
              <a:rPr lang="tr-TR" altLang="tr-TR" sz="2400" b="1" dirty="0">
                <a:solidFill>
                  <a:srgbClr val="0000FF"/>
                </a:solidFill>
                <a:cs typeface="Arial" panose="020B0604020202020204" pitchFamily="34" charset="0"/>
              </a:rPr>
              <a:t>:  </a:t>
            </a:r>
            <a:r>
              <a:rPr lang="en-US" altLang="tr-TR" sz="2400" b="1" dirty="0">
                <a:solidFill>
                  <a:srgbClr val="0000FF"/>
                </a:solidFill>
                <a:cs typeface="Arial" panose="020B0604020202020204" pitchFamily="34" charset="0"/>
              </a:rPr>
              <a:t>9</a:t>
            </a:r>
            <a:r>
              <a:rPr lang="tr-TR" altLang="tr-TR" sz="2400" b="1" dirty="0">
                <a:solidFill>
                  <a:srgbClr val="0000FF"/>
                </a:solidFill>
                <a:cs typeface="Arial" panose="020B0604020202020204" pitchFamily="34" charset="0"/>
              </a:rPr>
              <a:t>8</a:t>
            </a:r>
            <a:r>
              <a:rPr lang="en-US" altLang="tr-TR" sz="2400" b="1" dirty="0">
                <a:solidFill>
                  <a:srgbClr val="0000FF"/>
                </a:solidFill>
                <a:cs typeface="Arial" panose="020B0604020202020204" pitchFamily="34" charset="0"/>
              </a:rPr>
              <a:t> </a:t>
            </a:r>
            <a:r>
              <a:rPr lang="tr-TR" altLang="tr-TR" sz="2400" b="1" dirty="0">
                <a:solidFill>
                  <a:srgbClr val="0000FF"/>
                </a:solidFill>
                <a:cs typeface="Arial" panose="020B0604020202020204" pitchFamily="34" charset="0"/>
              </a:rPr>
              <a:t> </a:t>
            </a:r>
            <a:r>
              <a:rPr lang="tr-TR" altLang="tr-TR" sz="2400" b="1" dirty="0" smtClean="0">
                <a:solidFill>
                  <a:srgbClr val="0000FF"/>
                </a:solidFill>
                <a:cs typeface="Arial" panose="020B0604020202020204" pitchFamily="34" charset="0"/>
              </a:rPr>
              <a:t>milyar </a:t>
            </a:r>
            <a:r>
              <a:rPr lang="en-US" altLang="tr-TR" sz="2400" b="1" dirty="0" smtClean="0">
                <a:solidFill>
                  <a:srgbClr val="0000FF"/>
                </a:solidFill>
                <a:cs typeface="Arial" panose="020B0604020202020204" pitchFamily="34" charset="0"/>
              </a:rPr>
              <a:t>m</a:t>
            </a:r>
            <a:r>
              <a:rPr lang="en-US" altLang="tr-TR" sz="2400" b="1" baseline="30000" dirty="0" smtClean="0">
                <a:solidFill>
                  <a:srgbClr val="0000FF"/>
                </a:solidFill>
                <a:cs typeface="Arial" panose="020B0604020202020204" pitchFamily="34" charset="0"/>
              </a:rPr>
              <a:t>3</a:t>
            </a:r>
            <a:endParaRPr lang="tr-TR" altLang="tr-TR" sz="2400" b="1" baseline="30000" dirty="0">
              <a:solidFill>
                <a:srgbClr val="0000FF"/>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a:solidFill>
                  <a:srgbClr val="0000FF"/>
                </a:solidFill>
                <a:cs typeface="Arial" panose="020B0604020202020204" pitchFamily="34" charset="0"/>
              </a:rPr>
              <a:t>Kullanılabilir Yıllık </a:t>
            </a:r>
            <a:r>
              <a:rPr lang="tr-TR" altLang="tr-TR" sz="2400" b="1" dirty="0" smtClean="0">
                <a:solidFill>
                  <a:srgbClr val="0000FF"/>
                </a:solidFill>
                <a:cs typeface="Arial" panose="020B0604020202020204" pitchFamily="34" charset="0"/>
              </a:rPr>
              <a:t>Yeraltı Suyu          </a:t>
            </a:r>
            <a:r>
              <a:rPr lang="tr-TR" altLang="tr-TR" sz="2400" b="1" dirty="0">
                <a:solidFill>
                  <a:srgbClr val="0000FF"/>
                </a:solidFill>
                <a:cs typeface="Arial" panose="020B0604020202020204" pitchFamily="34" charset="0"/>
              </a:rPr>
              <a:t>:  </a:t>
            </a:r>
            <a:r>
              <a:rPr lang="en-US" altLang="tr-TR" sz="2400" b="1" dirty="0">
                <a:solidFill>
                  <a:srgbClr val="0000FF"/>
                </a:solidFill>
                <a:cs typeface="Arial" panose="020B0604020202020204" pitchFamily="34" charset="0"/>
              </a:rPr>
              <a:t>1</a:t>
            </a:r>
            <a:r>
              <a:rPr lang="tr-TR" altLang="tr-TR" sz="2400" b="1" dirty="0">
                <a:solidFill>
                  <a:srgbClr val="0000FF"/>
                </a:solidFill>
                <a:cs typeface="Arial" panose="020B0604020202020204" pitchFamily="34" charset="0"/>
              </a:rPr>
              <a:t>4</a:t>
            </a:r>
            <a:r>
              <a:rPr lang="en-US" altLang="tr-TR" sz="2400" b="1" dirty="0">
                <a:solidFill>
                  <a:srgbClr val="0000FF"/>
                </a:solidFill>
                <a:cs typeface="Arial" panose="020B0604020202020204" pitchFamily="34" charset="0"/>
              </a:rPr>
              <a:t> </a:t>
            </a:r>
            <a:r>
              <a:rPr lang="tr-TR" altLang="tr-TR" sz="2400" b="1" dirty="0">
                <a:solidFill>
                  <a:srgbClr val="0000FF"/>
                </a:solidFill>
                <a:cs typeface="Arial" panose="020B0604020202020204" pitchFamily="34" charset="0"/>
              </a:rPr>
              <a:t> </a:t>
            </a:r>
            <a:r>
              <a:rPr lang="tr-TR" altLang="tr-TR" sz="2400" b="1" dirty="0" smtClean="0">
                <a:solidFill>
                  <a:srgbClr val="0000FF"/>
                </a:solidFill>
                <a:cs typeface="Arial" panose="020B0604020202020204" pitchFamily="34" charset="0"/>
              </a:rPr>
              <a:t>milyar </a:t>
            </a:r>
            <a:r>
              <a:rPr lang="en-US" altLang="tr-TR" sz="2400" b="1" dirty="0" smtClean="0">
                <a:solidFill>
                  <a:srgbClr val="0000FF"/>
                </a:solidFill>
                <a:cs typeface="Arial" panose="020B0604020202020204" pitchFamily="34" charset="0"/>
              </a:rPr>
              <a:t>m</a:t>
            </a:r>
            <a:r>
              <a:rPr lang="en-US" altLang="tr-TR" sz="2400" b="1" baseline="30000" dirty="0" smtClean="0">
                <a:solidFill>
                  <a:srgbClr val="0000FF"/>
                </a:solidFill>
                <a:cs typeface="Arial" panose="020B0604020202020204" pitchFamily="34" charset="0"/>
              </a:rPr>
              <a:t>3</a:t>
            </a:r>
            <a:endParaRPr lang="tr-TR" altLang="tr-TR" sz="2400" b="1" baseline="30000" dirty="0">
              <a:solidFill>
                <a:srgbClr val="0000FF"/>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smtClean="0">
                <a:solidFill>
                  <a:srgbClr val="FF0000"/>
                </a:solidFill>
                <a:cs typeface="Arial" panose="020B0604020202020204" pitchFamily="34" charset="0"/>
              </a:rPr>
              <a:t>Toplam Yıllık Kullanılabilir Su  </a:t>
            </a:r>
            <a:r>
              <a:rPr lang="tr-TR" altLang="tr-TR" sz="2400" b="1" dirty="0">
                <a:solidFill>
                  <a:srgbClr val="FF0000"/>
                </a:solidFill>
                <a:cs typeface="Arial" panose="020B0604020202020204" pitchFamily="34" charset="0"/>
              </a:rPr>
              <a:t>	          : 1</a:t>
            </a:r>
            <a:r>
              <a:rPr lang="en-US" altLang="tr-TR" sz="2400" b="1" dirty="0">
                <a:solidFill>
                  <a:srgbClr val="FF0000"/>
                </a:solidFill>
                <a:cs typeface="Arial" panose="020B0604020202020204" pitchFamily="34" charset="0"/>
              </a:rPr>
              <a:t>1</a:t>
            </a:r>
            <a:r>
              <a:rPr lang="tr-TR" altLang="tr-TR" sz="2400" b="1" dirty="0">
                <a:solidFill>
                  <a:srgbClr val="FF0000"/>
                </a:solidFill>
                <a:cs typeface="Arial" panose="020B0604020202020204" pitchFamily="34" charset="0"/>
              </a:rPr>
              <a:t>2</a:t>
            </a:r>
            <a:r>
              <a:rPr lang="en-US" altLang="tr-TR" sz="2400" b="1" dirty="0">
                <a:solidFill>
                  <a:srgbClr val="FF0000"/>
                </a:solidFill>
                <a:cs typeface="Arial" panose="020B0604020202020204" pitchFamily="34" charset="0"/>
              </a:rPr>
              <a:t> </a:t>
            </a:r>
            <a:r>
              <a:rPr lang="tr-TR" altLang="tr-TR" sz="2400" b="1" dirty="0" smtClean="0">
                <a:solidFill>
                  <a:srgbClr val="FF0000"/>
                </a:solidFill>
                <a:cs typeface="Arial" panose="020B0604020202020204" pitchFamily="34" charset="0"/>
              </a:rPr>
              <a:t>milyar </a:t>
            </a:r>
            <a:r>
              <a:rPr lang="en-US" altLang="tr-TR" sz="2400" b="1" dirty="0" smtClean="0">
                <a:solidFill>
                  <a:srgbClr val="FF0000"/>
                </a:solidFill>
                <a:cs typeface="Arial" panose="020B0604020202020204" pitchFamily="34" charset="0"/>
              </a:rPr>
              <a:t>m</a:t>
            </a:r>
            <a:r>
              <a:rPr lang="en-US" altLang="tr-TR" sz="2400" b="1" baseline="30000" dirty="0" smtClean="0">
                <a:solidFill>
                  <a:srgbClr val="FF0000"/>
                </a:solidFill>
                <a:cs typeface="Arial" panose="020B0604020202020204" pitchFamily="34" charset="0"/>
              </a:rPr>
              <a:t>3</a:t>
            </a:r>
            <a:endParaRPr lang="tr-TR" altLang="tr-TR" sz="2400" b="1" baseline="30000" dirty="0">
              <a:solidFill>
                <a:srgbClr val="FF0000"/>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smtClean="0">
                <a:solidFill>
                  <a:srgbClr val="FF0000"/>
                </a:solidFill>
                <a:cs typeface="Arial" panose="020B0604020202020204" pitchFamily="34" charset="0"/>
              </a:rPr>
              <a:t>Türkiye’nin Nüfusu </a:t>
            </a:r>
            <a:r>
              <a:rPr lang="tr-TR" altLang="tr-TR" sz="2400" b="1" dirty="0">
                <a:solidFill>
                  <a:srgbClr val="FF0000"/>
                </a:solidFill>
                <a:cs typeface="Arial" panose="020B0604020202020204" pitchFamily="34" charset="0"/>
              </a:rPr>
              <a:t>(2010</a:t>
            </a:r>
            <a:r>
              <a:rPr lang="tr-TR" altLang="tr-TR" sz="2400" b="1" dirty="0" smtClean="0">
                <a:solidFill>
                  <a:srgbClr val="FF0000"/>
                </a:solidFill>
                <a:cs typeface="Arial" panose="020B0604020202020204" pitchFamily="34" charset="0"/>
              </a:rPr>
              <a:t>)                  </a:t>
            </a:r>
            <a:r>
              <a:rPr lang="tr-TR" altLang="tr-TR" sz="2400" b="1" dirty="0">
                <a:solidFill>
                  <a:srgbClr val="FF0000"/>
                </a:solidFill>
                <a:cs typeface="Arial" panose="020B0604020202020204" pitchFamily="34" charset="0"/>
              </a:rPr>
              <a:t>:   74 </a:t>
            </a:r>
            <a:r>
              <a:rPr lang="tr-TR" altLang="tr-TR" sz="2400" b="1" dirty="0" smtClean="0">
                <a:solidFill>
                  <a:srgbClr val="FF0000"/>
                </a:solidFill>
                <a:cs typeface="Arial" panose="020B0604020202020204" pitchFamily="34" charset="0"/>
              </a:rPr>
              <a:t>milyon </a:t>
            </a:r>
            <a:endParaRPr lang="tr-TR" altLang="tr-TR" sz="2400" b="1" dirty="0">
              <a:solidFill>
                <a:srgbClr val="FF0000"/>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smtClean="0">
                <a:solidFill>
                  <a:srgbClr val="0000FF"/>
                </a:solidFill>
                <a:cs typeface="Arial" panose="020B0604020202020204" pitchFamily="34" charset="0"/>
              </a:rPr>
              <a:t>Kişi Başına Düşen Yıllık Su	          </a:t>
            </a:r>
            <a:r>
              <a:rPr lang="tr-TR" altLang="tr-TR" sz="2400" b="1" dirty="0">
                <a:solidFill>
                  <a:srgbClr val="0000FF"/>
                </a:solidFill>
                <a:cs typeface="Arial" panose="020B0604020202020204" pitchFamily="34" charset="0"/>
              </a:rPr>
              <a:t>: 1500 (</a:t>
            </a:r>
            <a:r>
              <a:rPr lang="tr-TR" altLang="tr-TR" sz="2400" b="1" dirty="0" smtClean="0">
                <a:solidFill>
                  <a:srgbClr val="0000FF"/>
                </a:solidFill>
                <a:cs typeface="Arial" panose="020B0604020202020204" pitchFamily="34" charset="0"/>
              </a:rPr>
              <a:t>m</a:t>
            </a:r>
            <a:r>
              <a:rPr lang="tr-TR" altLang="tr-TR" sz="2400" b="1" baseline="30000" dirty="0" smtClean="0">
                <a:solidFill>
                  <a:srgbClr val="0000FF"/>
                </a:solidFill>
                <a:cs typeface="Arial" panose="020B0604020202020204" pitchFamily="34" charset="0"/>
              </a:rPr>
              <a:t>3</a:t>
            </a:r>
            <a:r>
              <a:rPr lang="tr-TR" altLang="tr-TR" sz="2400" b="1" dirty="0" smtClean="0">
                <a:solidFill>
                  <a:srgbClr val="0000FF"/>
                </a:solidFill>
                <a:cs typeface="Arial" panose="020B0604020202020204" pitchFamily="34" charset="0"/>
              </a:rPr>
              <a:t>/kişi-yıl)</a:t>
            </a:r>
            <a:endParaRPr lang="en-US" altLang="tr-TR" sz="2400" b="1" baseline="30000" dirty="0">
              <a:solidFill>
                <a:srgbClr val="FF0000"/>
              </a:solidFill>
              <a:cs typeface="Arial" panose="020B0604020202020204" pitchFamily="34" charset="0"/>
            </a:endParaRPr>
          </a:p>
        </p:txBody>
      </p:sp>
      <p:sp>
        <p:nvSpPr>
          <p:cNvPr id="6148" name="Oval 4" descr="doganci2"/>
          <p:cNvSpPr>
            <a:spLocks noChangeArrowheads="1"/>
          </p:cNvSpPr>
          <p:nvPr/>
        </p:nvSpPr>
        <p:spPr bwMode="auto">
          <a:xfrm>
            <a:off x="2000250" y="4860925"/>
            <a:ext cx="4786313" cy="1376363"/>
          </a:xfrm>
          <a:prstGeom prst="ellipse">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endParaRPr lang="tr-TR" altLang="tr-TR" sz="1800">
              <a:solidFill>
                <a:schemeClr val="tx1"/>
              </a:solidFill>
              <a:cs typeface="Arial" panose="020B0604020202020204" pitchFamily="34" charset="0"/>
            </a:endParaRPr>
          </a:p>
        </p:txBody>
      </p:sp>
      <p:sp>
        <p:nvSpPr>
          <p:cNvPr id="6149" name="TextBox 4"/>
          <p:cNvSpPr txBox="1">
            <a:spLocks noChangeArrowheads="1"/>
          </p:cNvSpPr>
          <p:nvPr/>
        </p:nvSpPr>
        <p:spPr bwMode="auto">
          <a:xfrm>
            <a:off x="827584" y="426130"/>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2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buFont typeface="Times New Roman" panose="02020603050405020304" pitchFamily="18" charset="0"/>
              <a:buNone/>
            </a:pPr>
            <a:r>
              <a:rPr lang="tr-TR" altLang="tr-TR" sz="2400" b="1" dirty="0" smtClean="0">
                <a:solidFill>
                  <a:srgbClr val="0070C0"/>
                </a:solidFill>
                <a:latin typeface="Arial" panose="020B0604020202020204" pitchFamily="34" charset="0"/>
                <a:cs typeface="Arial" panose="020B0604020202020204" pitchFamily="34" charset="0"/>
              </a:rPr>
              <a:t>TÜRKİYE’NİN SU POTANSİYELİ</a:t>
            </a:r>
            <a:endParaRPr lang="tr-TR" altLang="tr-TR"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733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İLK BULGULAR</a:t>
            </a:r>
            <a:endParaRPr lang="tr-TR" sz="2000" b="1" dirty="0">
              <a:solidFill>
                <a:srgbClr val="0070C0"/>
              </a:solidFill>
            </a:endParaRPr>
          </a:p>
          <a:p>
            <a:endParaRPr lang="tr-TR" b="1" dirty="0">
              <a:solidFill>
                <a:srgbClr val="0000FF"/>
              </a:solidFill>
            </a:endParaRPr>
          </a:p>
        </p:txBody>
      </p:sp>
      <p:sp>
        <p:nvSpPr>
          <p:cNvPr id="2" name="Dikdörtgen 1"/>
          <p:cNvSpPr/>
          <p:nvPr/>
        </p:nvSpPr>
        <p:spPr>
          <a:xfrm>
            <a:off x="650153" y="1484784"/>
            <a:ext cx="7011194" cy="321306"/>
          </a:xfrm>
          <a:prstGeom prst="rect">
            <a:avLst/>
          </a:prstGeom>
        </p:spPr>
        <p:txBody>
          <a:bodyPr wrap="square">
            <a:spAutoFit/>
          </a:bodyPr>
          <a:lstStyle/>
          <a:p>
            <a:r>
              <a:rPr lang="tr-TR" sz="1600" b="1" dirty="0">
                <a:solidFill>
                  <a:schemeClr val="accent2"/>
                </a:solidFill>
              </a:rPr>
              <a:t>3</a:t>
            </a:r>
            <a:r>
              <a:rPr lang="tr-TR" sz="1600" b="1" dirty="0" smtClean="0">
                <a:solidFill>
                  <a:schemeClr val="accent2"/>
                </a:solidFill>
              </a:rPr>
              <a:t>) İhracatın </a:t>
            </a:r>
            <a:r>
              <a:rPr lang="tr-TR" sz="1600" b="1" dirty="0">
                <a:solidFill>
                  <a:schemeClr val="accent2"/>
                </a:solidFill>
              </a:rPr>
              <a:t>Su </a:t>
            </a:r>
            <a:r>
              <a:rPr lang="tr-TR" sz="1600" b="1" dirty="0" err="1" smtClean="0">
                <a:solidFill>
                  <a:schemeClr val="accent2"/>
                </a:solidFill>
              </a:rPr>
              <a:t>Ayakizi</a:t>
            </a:r>
            <a:r>
              <a:rPr lang="tr-TR" sz="1600" b="1" dirty="0" smtClean="0">
                <a:solidFill>
                  <a:schemeClr val="accent2"/>
                </a:solidFill>
              </a:rPr>
              <a:t>:</a:t>
            </a:r>
          </a:p>
        </p:txBody>
      </p:sp>
      <p:sp>
        <p:nvSpPr>
          <p:cNvPr id="3" name="Dikdörtgen 2"/>
          <p:cNvSpPr/>
          <p:nvPr/>
        </p:nvSpPr>
        <p:spPr>
          <a:xfrm>
            <a:off x="899592" y="1864654"/>
            <a:ext cx="7344816" cy="1981440"/>
          </a:xfrm>
          <a:prstGeom prst="rect">
            <a:avLst/>
          </a:prstGeom>
        </p:spPr>
        <p:txBody>
          <a:bodyPr wrap="square">
            <a:spAutoFit/>
          </a:bodyPr>
          <a:lstStyle/>
          <a:p>
            <a:pPr marL="285750" indent="-285750" algn="just">
              <a:buFont typeface="Arial" pitchFamily="34" charset="0"/>
              <a:buChar char="•"/>
            </a:pPr>
            <a:r>
              <a:rPr lang="tr-TR" sz="1600" dirty="0">
                <a:solidFill>
                  <a:schemeClr val="accent2"/>
                </a:solidFill>
              </a:rPr>
              <a:t>Türkiye’den ihraç edilen mallar diğer ülkelerin tüketim su ayak izini oluşturmaktadır. Ülkeler arasındaki sanal su akışı iklim, ticaret modelleri ve ülke politikaları gibi faktörlerden etkilenmektedir</a:t>
            </a:r>
            <a:r>
              <a:rPr lang="tr-TR" dirty="0"/>
              <a:t>. </a:t>
            </a:r>
          </a:p>
          <a:p>
            <a:pPr algn="just"/>
            <a:endParaRPr lang="tr-TR" dirty="0"/>
          </a:p>
          <a:p>
            <a:pPr marL="285750" indent="-285750" algn="just">
              <a:buFont typeface="Arial" pitchFamily="34" charset="0"/>
              <a:buChar char="•"/>
            </a:pPr>
            <a:r>
              <a:rPr lang="tr-TR" sz="1600" dirty="0">
                <a:solidFill>
                  <a:schemeClr val="accent2"/>
                </a:solidFill>
              </a:rPr>
              <a:t>Türkiye’deki ihracat su </a:t>
            </a:r>
            <a:r>
              <a:rPr lang="tr-TR" sz="1600" dirty="0" err="1">
                <a:solidFill>
                  <a:schemeClr val="accent2"/>
                </a:solidFill>
              </a:rPr>
              <a:t>ayakizini</a:t>
            </a:r>
            <a:r>
              <a:rPr lang="tr-TR" sz="1600" dirty="0">
                <a:solidFill>
                  <a:schemeClr val="accent2"/>
                </a:solidFill>
              </a:rPr>
              <a:t> büyük ölçüde işlenmiş ithal ürünler oluşturmaktadır. </a:t>
            </a:r>
            <a:r>
              <a:rPr lang="tr-TR" sz="1600" dirty="0" smtClean="0">
                <a:solidFill>
                  <a:schemeClr val="accent2"/>
                </a:solidFill>
              </a:rPr>
              <a:t>İhraç </a:t>
            </a:r>
            <a:r>
              <a:rPr lang="tr-TR" sz="1600" dirty="0">
                <a:solidFill>
                  <a:schemeClr val="accent2"/>
                </a:solidFill>
              </a:rPr>
              <a:t>edilen ürünlerin </a:t>
            </a:r>
            <a:r>
              <a:rPr lang="tr-TR" sz="1600" dirty="0" err="1">
                <a:solidFill>
                  <a:schemeClr val="accent2"/>
                </a:solidFill>
              </a:rPr>
              <a:t>ayakizi</a:t>
            </a:r>
            <a:r>
              <a:rPr lang="tr-TR" sz="1600" dirty="0">
                <a:solidFill>
                  <a:schemeClr val="accent2"/>
                </a:solidFill>
              </a:rPr>
              <a:t> toplam su </a:t>
            </a:r>
            <a:r>
              <a:rPr lang="tr-TR" sz="1600" dirty="0" err="1">
                <a:solidFill>
                  <a:schemeClr val="accent2"/>
                </a:solidFill>
              </a:rPr>
              <a:t>ayakizini</a:t>
            </a:r>
            <a:r>
              <a:rPr lang="tr-TR" sz="1600" dirty="0">
                <a:solidFill>
                  <a:schemeClr val="accent2"/>
                </a:solidFill>
              </a:rPr>
              <a:t> %20’sini oluşturmaktadır. </a:t>
            </a:r>
            <a:endParaRPr lang="tr-TR" sz="1600" dirty="0" smtClean="0">
              <a:solidFill>
                <a:schemeClr val="accent2"/>
              </a:solidFill>
            </a:endParaRPr>
          </a:p>
          <a:p>
            <a:pPr algn="just"/>
            <a:endParaRPr lang="tr-TR" sz="1600" dirty="0">
              <a:solidFill>
                <a:schemeClr val="accent2"/>
              </a:solidFill>
            </a:endParaRPr>
          </a:p>
        </p:txBody>
      </p:sp>
      <p:sp>
        <p:nvSpPr>
          <p:cNvPr id="4" name="Dikdörtgen 3"/>
          <p:cNvSpPr/>
          <p:nvPr/>
        </p:nvSpPr>
        <p:spPr>
          <a:xfrm>
            <a:off x="202272" y="6460072"/>
            <a:ext cx="7344817" cy="264047"/>
          </a:xfrm>
          <a:prstGeom prst="rect">
            <a:avLst/>
          </a:prstGeom>
        </p:spPr>
        <p:txBody>
          <a:bodyPr wrap="square">
            <a:spAutoFit/>
          </a:bodyPr>
          <a:lstStyle/>
          <a:p>
            <a:pPr lvl="0" algn="just"/>
            <a:r>
              <a:rPr lang="tr-TR" sz="1200" dirty="0"/>
              <a:t>İhraç edilen ürünlerin su </a:t>
            </a:r>
            <a:r>
              <a:rPr lang="tr-TR" sz="1200" dirty="0" err="1"/>
              <a:t>ayakizi</a:t>
            </a:r>
            <a:r>
              <a:rPr lang="tr-TR" sz="1200" dirty="0"/>
              <a:t> değeri ile bu ürünlerin ekonomik değerlerinin karşılaştırılmalı  tablosu</a:t>
            </a:r>
            <a:endParaRPr lang="tr-TR" sz="1400" dirty="0"/>
          </a:p>
        </p:txBody>
      </p:sp>
      <p:graphicFrame>
        <p:nvGraphicFramePr>
          <p:cNvPr id="8" name="Tablo 7"/>
          <p:cNvGraphicFramePr>
            <a:graphicFrameLocks noGrp="1"/>
          </p:cNvGraphicFramePr>
          <p:nvPr>
            <p:extLst>
              <p:ext uri="{D42A27DB-BD31-4B8C-83A1-F6EECF244321}">
                <p14:modId xmlns:p14="http://schemas.microsoft.com/office/powerpoint/2010/main" val="597665258"/>
              </p:ext>
            </p:extLst>
          </p:nvPr>
        </p:nvGraphicFramePr>
        <p:xfrm>
          <a:off x="228600" y="3637642"/>
          <a:ext cx="6454300" cy="2769108"/>
        </p:xfrm>
        <a:graphic>
          <a:graphicData uri="http://schemas.openxmlformats.org/drawingml/2006/table">
            <a:tbl>
              <a:tblPr firstRow="1" firstCol="1" bandRow="1">
                <a:tableStyleId>{5C22544A-7EE6-4342-B048-85BDC9FD1C3A}</a:tableStyleId>
              </a:tblPr>
              <a:tblGrid>
                <a:gridCol w="3031529"/>
                <a:gridCol w="1478555"/>
                <a:gridCol w="1944216"/>
              </a:tblGrid>
              <a:tr h="475521">
                <a:tc>
                  <a:txBody>
                    <a:bodyPr/>
                    <a:lstStyle/>
                    <a:p>
                      <a:pPr algn="ctr">
                        <a:lnSpc>
                          <a:spcPct val="115000"/>
                        </a:lnSpc>
                        <a:spcAft>
                          <a:spcPts val="0"/>
                        </a:spcAft>
                      </a:pPr>
                      <a:r>
                        <a:rPr lang="en-ZA" sz="1400" dirty="0" err="1">
                          <a:effectLst/>
                        </a:rPr>
                        <a:t>Tür</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dirty="0" smtClean="0">
                          <a:effectLst/>
                        </a:rPr>
                        <a:t>İhracattaki yüzdesi</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ZA" sz="1400" dirty="0">
                          <a:effectLst/>
                        </a:rPr>
                        <a:t> </a:t>
                      </a:r>
                      <a:endParaRPr lang="tr-TR" sz="1400" dirty="0">
                        <a:effectLst/>
                      </a:endParaRPr>
                    </a:p>
                    <a:p>
                      <a:pPr algn="ctr">
                        <a:lnSpc>
                          <a:spcPct val="115000"/>
                        </a:lnSpc>
                        <a:spcAft>
                          <a:spcPts val="0"/>
                        </a:spcAft>
                      </a:pPr>
                      <a:r>
                        <a:rPr lang="tr-TR" sz="1400" dirty="0" smtClean="0">
                          <a:effectLst/>
                        </a:rPr>
                        <a:t>İhraç </a:t>
                      </a:r>
                      <a:r>
                        <a:rPr lang="en-ZA" sz="1400" dirty="0" err="1" smtClean="0">
                          <a:effectLst/>
                        </a:rPr>
                        <a:t>edilen</a:t>
                      </a:r>
                      <a:r>
                        <a:rPr lang="en-ZA" sz="1400" dirty="0" smtClean="0">
                          <a:effectLst/>
                        </a:rPr>
                        <a:t> </a:t>
                      </a:r>
                      <a:r>
                        <a:rPr lang="en-ZA" sz="1400" dirty="0" err="1">
                          <a:effectLst/>
                        </a:rPr>
                        <a:t>su</a:t>
                      </a:r>
                      <a:r>
                        <a:rPr lang="en-ZA" sz="1400" dirty="0">
                          <a:effectLst/>
                        </a:rPr>
                        <a:t> </a:t>
                      </a:r>
                      <a:r>
                        <a:rPr lang="en-ZA" sz="1400" dirty="0" err="1">
                          <a:effectLst/>
                        </a:rPr>
                        <a:t>ayakizi</a:t>
                      </a:r>
                      <a:r>
                        <a:rPr lang="en-ZA" sz="1400" dirty="0">
                          <a:effectLst/>
                        </a:rPr>
                        <a:t> (</a:t>
                      </a:r>
                      <a:r>
                        <a:rPr lang="en-ZA" sz="1400" dirty="0" err="1">
                          <a:effectLst/>
                        </a:rPr>
                        <a:t>sanal</a:t>
                      </a:r>
                      <a:r>
                        <a:rPr lang="en-ZA" sz="1400" dirty="0">
                          <a:effectLst/>
                        </a:rPr>
                        <a:t> </a:t>
                      </a:r>
                      <a:r>
                        <a:rPr lang="en-ZA" sz="1400" dirty="0" err="1">
                          <a:effectLst/>
                        </a:rPr>
                        <a:t>su</a:t>
                      </a:r>
                      <a:r>
                        <a:rPr lang="en-ZA" sz="1400" dirty="0">
                          <a:effectLst/>
                        </a:rPr>
                        <a:t>) </a:t>
                      </a:r>
                      <a:r>
                        <a:rPr lang="en-ZA" sz="1400" dirty="0" err="1">
                          <a:effectLst/>
                        </a:rPr>
                        <a:t>yüzdesi</a:t>
                      </a:r>
                      <a:endParaRPr lang="tr-TR" sz="1400" dirty="0">
                        <a:effectLst/>
                        <a:latin typeface="Calibri"/>
                        <a:ea typeface="Calibri"/>
                        <a:cs typeface="Times New Roman"/>
                      </a:endParaRPr>
                    </a:p>
                  </a:txBody>
                  <a:tcPr marL="68580" marR="68580" marT="0" marB="0"/>
                </a:tc>
              </a:tr>
              <a:tr h="197302">
                <a:tc>
                  <a:txBody>
                    <a:bodyPr/>
                    <a:lstStyle/>
                    <a:p>
                      <a:pPr algn="l">
                        <a:lnSpc>
                          <a:spcPct val="115000"/>
                        </a:lnSpc>
                        <a:spcAft>
                          <a:spcPts val="0"/>
                        </a:spcAft>
                      </a:pPr>
                      <a:r>
                        <a:rPr lang="en-ZA" sz="1400" dirty="0">
                          <a:effectLst/>
                        </a:rPr>
                        <a:t>Ham </a:t>
                      </a:r>
                      <a:r>
                        <a:rPr lang="en-ZA" sz="1400" dirty="0" err="1">
                          <a:effectLst/>
                        </a:rPr>
                        <a:t>tarım</a:t>
                      </a:r>
                      <a:r>
                        <a:rPr lang="en-ZA" sz="1400" dirty="0">
                          <a:effectLst/>
                        </a:rPr>
                        <a:t> </a:t>
                      </a:r>
                      <a:r>
                        <a:rPr lang="en-ZA" sz="1400" dirty="0" err="1">
                          <a:effectLst/>
                        </a:rPr>
                        <a:t>ürünleri</a:t>
                      </a:r>
                      <a:endParaRPr lang="tr-T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b="1" dirty="0" smtClean="0">
                          <a:effectLst/>
                        </a:rPr>
                        <a:t>6</a:t>
                      </a:r>
                      <a:r>
                        <a:rPr lang="en-ZA" sz="1400" b="1" dirty="0" smtClean="0">
                          <a:effectLst/>
                        </a:rPr>
                        <a:t>%</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tr-TR" sz="1400" b="1" dirty="0" smtClean="0">
                          <a:effectLst/>
                        </a:rPr>
                        <a:t>19</a:t>
                      </a:r>
                      <a:r>
                        <a:rPr lang="en-ZA" sz="1400" b="1" dirty="0" smtClean="0">
                          <a:effectLst/>
                        </a:rPr>
                        <a:t>%</a:t>
                      </a:r>
                      <a:endParaRPr lang="tr-TR" sz="1800" b="1" dirty="0">
                        <a:effectLst/>
                        <a:latin typeface="Calibri"/>
                        <a:ea typeface="Calibri"/>
                        <a:cs typeface="Times New Roman"/>
                      </a:endParaRPr>
                    </a:p>
                  </a:txBody>
                  <a:tcPr marL="68580" marR="68580" marT="0" marB="0"/>
                </a:tc>
              </a:tr>
              <a:tr h="197302">
                <a:tc>
                  <a:txBody>
                    <a:bodyPr/>
                    <a:lstStyle/>
                    <a:p>
                      <a:pPr algn="l">
                        <a:lnSpc>
                          <a:spcPct val="115000"/>
                        </a:lnSpc>
                        <a:spcAft>
                          <a:spcPts val="0"/>
                        </a:spcAft>
                      </a:pPr>
                      <a:r>
                        <a:rPr lang="en-ZA" sz="1400">
                          <a:effectLst/>
                        </a:rPr>
                        <a:t>Tekstil ürünleri </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b="1" dirty="0" smtClean="0">
                          <a:effectLst/>
                        </a:rPr>
                        <a:t>20</a:t>
                      </a:r>
                      <a:r>
                        <a:rPr lang="en-ZA" sz="1400" b="1" dirty="0" smtClean="0">
                          <a:effectLst/>
                        </a:rPr>
                        <a:t>%</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tr-TR" sz="1400" b="1" dirty="0" smtClean="0">
                          <a:effectLst/>
                        </a:rPr>
                        <a:t>42</a:t>
                      </a:r>
                      <a:r>
                        <a:rPr lang="en-ZA" sz="1400" b="1" dirty="0" smtClean="0">
                          <a:effectLst/>
                        </a:rPr>
                        <a:t>%</a:t>
                      </a:r>
                      <a:endParaRPr lang="tr-TR" sz="1800" b="1" dirty="0">
                        <a:effectLst/>
                        <a:latin typeface="Calibri"/>
                        <a:ea typeface="Calibri"/>
                        <a:cs typeface="Times New Roman"/>
                      </a:endParaRPr>
                    </a:p>
                  </a:txBody>
                  <a:tcPr marL="68580" marR="68580" marT="0" marB="0"/>
                </a:tc>
              </a:tr>
              <a:tr h="394604">
                <a:tc>
                  <a:txBody>
                    <a:bodyPr/>
                    <a:lstStyle/>
                    <a:p>
                      <a:pPr algn="l">
                        <a:lnSpc>
                          <a:spcPct val="115000"/>
                        </a:lnSpc>
                        <a:spcAft>
                          <a:spcPts val="0"/>
                        </a:spcAft>
                      </a:pPr>
                      <a:r>
                        <a:rPr lang="en-ZA" sz="1400">
                          <a:effectLst/>
                        </a:rPr>
                        <a:t>İşlenmiş tarım ürünleri(tekstil ürünleri hariç)</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4%</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400" b="1" dirty="0">
                          <a:effectLst/>
                        </a:rPr>
                        <a:t> </a:t>
                      </a:r>
                      <a:endParaRPr lang="tr-TR" sz="1800" b="1" dirty="0">
                        <a:effectLst/>
                      </a:endParaRPr>
                    </a:p>
                    <a:p>
                      <a:pPr algn="ctr">
                        <a:lnSpc>
                          <a:spcPct val="115000"/>
                        </a:lnSpc>
                        <a:spcAft>
                          <a:spcPts val="0"/>
                        </a:spcAft>
                      </a:pPr>
                      <a:r>
                        <a:rPr lang="tr-TR" sz="1400" b="1" dirty="0" smtClean="0">
                          <a:effectLst/>
                        </a:rPr>
                        <a:t>37</a:t>
                      </a:r>
                      <a:r>
                        <a:rPr lang="en-ZA" sz="1400" b="1" dirty="0" smtClean="0">
                          <a:effectLst/>
                        </a:rPr>
                        <a:t>%</a:t>
                      </a:r>
                      <a:endParaRPr lang="tr-TR" sz="1800" b="1" dirty="0">
                        <a:effectLst/>
                        <a:latin typeface="Calibri"/>
                        <a:ea typeface="Calibri"/>
                        <a:cs typeface="Times New Roman"/>
                      </a:endParaRPr>
                    </a:p>
                  </a:txBody>
                  <a:tcPr marL="68580" marR="68580" marT="0" marB="0"/>
                </a:tc>
              </a:tr>
              <a:tr h="197302">
                <a:tc>
                  <a:txBody>
                    <a:bodyPr/>
                    <a:lstStyle/>
                    <a:p>
                      <a:pPr algn="l">
                        <a:lnSpc>
                          <a:spcPct val="115000"/>
                        </a:lnSpc>
                        <a:spcAft>
                          <a:spcPts val="0"/>
                        </a:spcAft>
                      </a:pPr>
                      <a:r>
                        <a:rPr lang="en-ZA" sz="1400">
                          <a:effectLst/>
                        </a:rPr>
                        <a:t>Cam, madencilik ve metal ürünleri</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b="1" dirty="0" smtClean="0">
                          <a:effectLst/>
                        </a:rPr>
                        <a:t>33</a:t>
                      </a:r>
                      <a:r>
                        <a:rPr lang="en-ZA" sz="1400" b="1" dirty="0" smtClean="0">
                          <a:effectLst/>
                        </a:rPr>
                        <a:t>%</a:t>
                      </a:r>
                      <a:endParaRPr lang="tr-TR" sz="1800" b="1" dirty="0">
                        <a:effectLst/>
                        <a:latin typeface="Calibri"/>
                        <a:ea typeface="Calibri"/>
                        <a:cs typeface="Times New Roman"/>
                      </a:endParaRPr>
                    </a:p>
                  </a:txBody>
                  <a:tcPr marL="68580" marR="68580" marT="0" marB="0" anchor="b"/>
                </a:tc>
                <a:tc rowSpan="3">
                  <a:txBody>
                    <a:bodyPr/>
                    <a:lstStyle/>
                    <a:p>
                      <a:pPr algn="ctr">
                        <a:lnSpc>
                          <a:spcPct val="115000"/>
                        </a:lnSpc>
                        <a:spcAft>
                          <a:spcPts val="0"/>
                        </a:spcAft>
                      </a:pPr>
                      <a:r>
                        <a:rPr lang="en-ZA" sz="1400" b="1" dirty="0">
                          <a:effectLst/>
                        </a:rPr>
                        <a:t> </a:t>
                      </a:r>
                      <a:endParaRPr lang="tr-TR" sz="1800" b="1" dirty="0">
                        <a:effectLst/>
                      </a:endParaRPr>
                    </a:p>
                    <a:p>
                      <a:pPr algn="ctr">
                        <a:lnSpc>
                          <a:spcPct val="115000"/>
                        </a:lnSpc>
                        <a:spcAft>
                          <a:spcPts val="0"/>
                        </a:spcAft>
                      </a:pPr>
                      <a:r>
                        <a:rPr lang="tr-TR" sz="1400" b="1" dirty="0" smtClean="0">
                          <a:effectLst/>
                        </a:rPr>
                        <a:t>2</a:t>
                      </a:r>
                      <a:r>
                        <a:rPr lang="en-ZA" sz="1400" b="1" dirty="0" smtClean="0">
                          <a:effectLst/>
                        </a:rPr>
                        <a:t>%</a:t>
                      </a:r>
                      <a:endParaRPr lang="tr-TR" sz="1800" b="1" dirty="0">
                        <a:effectLst/>
                        <a:latin typeface="Calibri"/>
                        <a:ea typeface="Calibri"/>
                        <a:cs typeface="Times New Roman"/>
                      </a:endParaRPr>
                    </a:p>
                  </a:txBody>
                  <a:tcPr marL="68580" marR="68580" marT="0" marB="0"/>
                </a:tc>
              </a:tr>
              <a:tr h="197302">
                <a:tc>
                  <a:txBody>
                    <a:bodyPr/>
                    <a:lstStyle/>
                    <a:p>
                      <a:pPr algn="l">
                        <a:lnSpc>
                          <a:spcPct val="115000"/>
                        </a:lnSpc>
                        <a:spcAft>
                          <a:spcPts val="0"/>
                        </a:spcAft>
                      </a:pPr>
                      <a:r>
                        <a:rPr lang="en-ZA" sz="1400">
                          <a:effectLst/>
                        </a:rPr>
                        <a:t>Makina aksamı</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smtClean="0">
                          <a:effectLst/>
                        </a:rPr>
                        <a:t>3</a:t>
                      </a:r>
                      <a:r>
                        <a:rPr lang="tr-TR" sz="1400" b="1" dirty="0" smtClean="0">
                          <a:effectLst/>
                        </a:rPr>
                        <a:t>0</a:t>
                      </a:r>
                      <a:r>
                        <a:rPr lang="en-ZA" sz="1400" b="1" dirty="0" smtClean="0">
                          <a:effectLst/>
                        </a:rPr>
                        <a:t>%</a:t>
                      </a:r>
                      <a:endParaRPr lang="tr-TR" sz="1800" b="1" dirty="0">
                        <a:effectLst/>
                        <a:latin typeface="Calibri"/>
                        <a:ea typeface="Calibri"/>
                        <a:cs typeface="Times New Roman"/>
                      </a:endParaRPr>
                    </a:p>
                  </a:txBody>
                  <a:tcPr marL="68580" marR="68580" marT="0" marB="0" anchor="b"/>
                </a:tc>
                <a:tc vMerge="1">
                  <a:txBody>
                    <a:bodyPr/>
                    <a:lstStyle/>
                    <a:p>
                      <a:endParaRPr lang="tr-TR"/>
                    </a:p>
                  </a:txBody>
                  <a:tcPr/>
                </a:tc>
              </a:tr>
              <a:tr h="197302">
                <a:tc>
                  <a:txBody>
                    <a:bodyPr/>
                    <a:lstStyle/>
                    <a:p>
                      <a:pPr algn="l">
                        <a:lnSpc>
                          <a:spcPct val="115000"/>
                        </a:lnSpc>
                        <a:spcAft>
                          <a:spcPts val="0"/>
                        </a:spcAft>
                      </a:pPr>
                      <a:r>
                        <a:rPr lang="en-ZA" sz="1400">
                          <a:effectLst/>
                        </a:rPr>
                        <a:t>Diğer</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b="1" dirty="0" smtClean="0">
                          <a:effectLst/>
                        </a:rPr>
                        <a:t>7</a:t>
                      </a:r>
                      <a:r>
                        <a:rPr lang="en-ZA" sz="1400" b="1" dirty="0" smtClean="0">
                          <a:effectLst/>
                        </a:rPr>
                        <a:t>%</a:t>
                      </a:r>
                      <a:endParaRPr lang="tr-TR" sz="1800" b="1" dirty="0">
                        <a:effectLst/>
                        <a:latin typeface="Calibri"/>
                        <a:ea typeface="Calibri"/>
                        <a:cs typeface="Times New Roman"/>
                      </a:endParaRPr>
                    </a:p>
                  </a:txBody>
                  <a:tcPr marL="68580" marR="68580" marT="0" marB="0" anchor="b"/>
                </a:tc>
                <a:tc vMerge="1">
                  <a:txBody>
                    <a:bodyPr/>
                    <a:lstStyle/>
                    <a:p>
                      <a:endParaRPr lang="tr-TR"/>
                    </a:p>
                  </a:txBody>
                  <a:tcPr/>
                </a:tc>
              </a:tr>
              <a:tr h="253674">
                <a:tc>
                  <a:txBody>
                    <a:bodyPr/>
                    <a:lstStyle/>
                    <a:p>
                      <a:pPr algn="l">
                        <a:lnSpc>
                          <a:spcPct val="115000"/>
                        </a:lnSpc>
                        <a:spcAft>
                          <a:spcPts val="0"/>
                        </a:spcAft>
                      </a:pPr>
                      <a:r>
                        <a:rPr lang="en-ZA" sz="1400">
                          <a:effectLst/>
                        </a:rPr>
                        <a:t>Total</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b="1" dirty="0">
                          <a:effectLst/>
                        </a:rPr>
                        <a:t>100%</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800" b="1" dirty="0">
                          <a:effectLst/>
                        </a:rPr>
                        <a:t>100%</a:t>
                      </a:r>
                      <a:endParaRPr lang="tr-TR" sz="2400" b="1" dirty="0">
                        <a:effectLst/>
                        <a:latin typeface="Calibri"/>
                        <a:ea typeface="Calibri"/>
                        <a:cs typeface="Times New Roman"/>
                      </a:endParaRPr>
                    </a:p>
                  </a:txBody>
                  <a:tcPr marL="68580" marR="68580" marT="0" marB="0"/>
                </a:tc>
              </a:tr>
            </a:tbl>
          </a:graphicData>
        </a:graphic>
      </p:graphicFrame>
      <p:sp>
        <p:nvSpPr>
          <p:cNvPr id="9" name="Sağ Ayraç 8"/>
          <p:cNvSpPr/>
          <p:nvPr/>
        </p:nvSpPr>
        <p:spPr bwMode="auto">
          <a:xfrm>
            <a:off x="6849126" y="4364533"/>
            <a:ext cx="108012" cy="1008112"/>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800" b="0" i="0" u="none" strike="noStrike" cap="none" normalizeH="0" baseline="0" smtClean="0">
              <a:ln>
                <a:noFill/>
              </a:ln>
              <a:effectLst/>
              <a:latin typeface="Arial" charset="0"/>
              <a:ea typeface="Microsoft YaHei" pitchFamily="34" charset="-122"/>
            </a:endParaRPr>
          </a:p>
        </p:txBody>
      </p:sp>
      <p:sp>
        <p:nvSpPr>
          <p:cNvPr id="10" name="Metin kutusu 9"/>
          <p:cNvSpPr txBox="1"/>
          <p:nvPr/>
        </p:nvSpPr>
        <p:spPr>
          <a:xfrm>
            <a:off x="6992906" y="4355186"/>
            <a:ext cx="1800200" cy="1122871"/>
          </a:xfrm>
          <a:prstGeom prst="rect">
            <a:avLst/>
          </a:prstGeom>
          <a:noFill/>
        </p:spPr>
        <p:txBody>
          <a:bodyPr wrap="square" rtlCol="0">
            <a:spAutoFit/>
          </a:bodyPr>
          <a:lstStyle/>
          <a:p>
            <a:r>
              <a:rPr lang="tr-TR" dirty="0" smtClean="0"/>
              <a:t>İhracattaki yüzdesi %30 olan ürünlerin su </a:t>
            </a:r>
            <a:r>
              <a:rPr lang="tr-TR" dirty="0" err="1" smtClean="0"/>
              <a:t>ayakizi</a:t>
            </a:r>
            <a:r>
              <a:rPr lang="tr-TR" dirty="0" smtClean="0"/>
              <a:t> %98</a:t>
            </a:r>
            <a:endParaRPr lang="tr-TR" dirty="0"/>
          </a:p>
        </p:txBody>
      </p:sp>
    </p:spTree>
    <p:extLst>
      <p:ext uri="{BB962C8B-B14F-4D97-AF65-F5344CB8AC3E}">
        <p14:creationId xmlns:p14="http://schemas.microsoft.com/office/powerpoint/2010/main" val="341466274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425425898"/>
              </p:ext>
            </p:extLst>
          </p:nvPr>
        </p:nvGraphicFramePr>
        <p:xfrm>
          <a:off x="323528" y="3429000"/>
          <a:ext cx="5437936" cy="3014472"/>
        </p:xfrm>
        <a:graphic>
          <a:graphicData uri="http://schemas.openxmlformats.org/drawingml/2006/table">
            <a:tbl>
              <a:tblPr firstRow="1" firstCol="1" bandRow="1">
                <a:tableStyleId>{5C22544A-7EE6-4342-B048-85BDC9FD1C3A}</a:tableStyleId>
              </a:tblPr>
              <a:tblGrid>
                <a:gridCol w="2662053"/>
                <a:gridCol w="1092644"/>
                <a:gridCol w="1683239"/>
              </a:tblGrid>
              <a:tr h="648072">
                <a:tc>
                  <a:txBody>
                    <a:bodyPr/>
                    <a:lstStyle/>
                    <a:p>
                      <a:pPr algn="ctr">
                        <a:lnSpc>
                          <a:spcPct val="115000"/>
                        </a:lnSpc>
                        <a:spcAft>
                          <a:spcPts val="0"/>
                        </a:spcAft>
                      </a:pPr>
                      <a:r>
                        <a:rPr lang="en-ZA" sz="1400" dirty="0" err="1">
                          <a:effectLst/>
                        </a:rPr>
                        <a:t>Tür</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ZA" sz="1400" dirty="0" err="1">
                          <a:effectLst/>
                        </a:rPr>
                        <a:t>ithalattaki</a:t>
                      </a:r>
                      <a:r>
                        <a:rPr lang="en-ZA" sz="1400" dirty="0">
                          <a:effectLst/>
                        </a:rPr>
                        <a:t> </a:t>
                      </a:r>
                      <a:r>
                        <a:rPr lang="en-ZA" sz="1400" dirty="0" smtClean="0">
                          <a:effectLst/>
                        </a:rPr>
                        <a:t> </a:t>
                      </a:r>
                      <a:r>
                        <a:rPr lang="en-ZA" sz="1400" dirty="0" err="1">
                          <a:effectLst/>
                        </a:rPr>
                        <a:t>yüzdesi</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ZA" sz="1400" dirty="0">
                          <a:effectLst/>
                        </a:rPr>
                        <a:t> </a:t>
                      </a:r>
                      <a:endParaRPr lang="tr-TR" sz="1400" dirty="0">
                        <a:effectLst/>
                      </a:endParaRPr>
                    </a:p>
                    <a:p>
                      <a:pPr algn="ctr">
                        <a:lnSpc>
                          <a:spcPct val="115000"/>
                        </a:lnSpc>
                        <a:spcAft>
                          <a:spcPts val="0"/>
                        </a:spcAft>
                      </a:pPr>
                      <a:r>
                        <a:rPr lang="en-ZA" sz="1400" dirty="0" err="1">
                          <a:effectLst/>
                        </a:rPr>
                        <a:t>Ithal</a:t>
                      </a:r>
                      <a:r>
                        <a:rPr lang="en-ZA" sz="1400" dirty="0">
                          <a:effectLst/>
                        </a:rPr>
                        <a:t> </a:t>
                      </a:r>
                      <a:r>
                        <a:rPr lang="en-ZA" sz="1400" dirty="0" err="1">
                          <a:effectLst/>
                        </a:rPr>
                        <a:t>edilen</a:t>
                      </a:r>
                      <a:r>
                        <a:rPr lang="en-ZA" sz="1400" dirty="0">
                          <a:effectLst/>
                        </a:rPr>
                        <a:t> </a:t>
                      </a:r>
                      <a:r>
                        <a:rPr lang="en-ZA" sz="1400" dirty="0" err="1">
                          <a:effectLst/>
                        </a:rPr>
                        <a:t>su</a:t>
                      </a:r>
                      <a:r>
                        <a:rPr lang="en-ZA" sz="1400" dirty="0">
                          <a:effectLst/>
                        </a:rPr>
                        <a:t> </a:t>
                      </a:r>
                      <a:r>
                        <a:rPr lang="en-ZA" sz="1400" dirty="0" err="1">
                          <a:effectLst/>
                        </a:rPr>
                        <a:t>ayakizi</a:t>
                      </a:r>
                      <a:r>
                        <a:rPr lang="en-ZA" sz="1400" dirty="0">
                          <a:effectLst/>
                        </a:rPr>
                        <a:t> (</a:t>
                      </a:r>
                      <a:r>
                        <a:rPr lang="en-ZA" sz="1400" dirty="0" err="1">
                          <a:effectLst/>
                        </a:rPr>
                        <a:t>sanal</a:t>
                      </a:r>
                      <a:r>
                        <a:rPr lang="en-ZA" sz="1400" dirty="0">
                          <a:effectLst/>
                        </a:rPr>
                        <a:t> </a:t>
                      </a:r>
                      <a:r>
                        <a:rPr lang="en-ZA" sz="1400" dirty="0" err="1">
                          <a:effectLst/>
                        </a:rPr>
                        <a:t>su</a:t>
                      </a:r>
                      <a:r>
                        <a:rPr lang="en-ZA" sz="1400" dirty="0">
                          <a:effectLst/>
                        </a:rPr>
                        <a:t>) </a:t>
                      </a:r>
                      <a:r>
                        <a:rPr lang="en-ZA" sz="1400" dirty="0" err="1">
                          <a:effectLst/>
                        </a:rPr>
                        <a:t>yüzdesi</a:t>
                      </a:r>
                      <a:endParaRPr lang="tr-TR" sz="1400" dirty="0">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dirty="0">
                          <a:effectLst/>
                        </a:rPr>
                        <a:t>Ham </a:t>
                      </a:r>
                      <a:r>
                        <a:rPr lang="en-ZA" sz="1400" dirty="0" err="1">
                          <a:effectLst/>
                        </a:rPr>
                        <a:t>tarım</a:t>
                      </a:r>
                      <a:r>
                        <a:rPr lang="en-ZA" sz="1400" dirty="0">
                          <a:effectLst/>
                        </a:rPr>
                        <a:t> </a:t>
                      </a:r>
                      <a:r>
                        <a:rPr lang="en-ZA" sz="1400" dirty="0" err="1">
                          <a:effectLst/>
                        </a:rPr>
                        <a:t>ürünleri</a:t>
                      </a:r>
                      <a:endParaRPr lang="tr-T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3%</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400" b="1">
                          <a:effectLst/>
                        </a:rPr>
                        <a:t>60%</a:t>
                      </a:r>
                      <a:endParaRPr lang="tr-TR" sz="1800" b="1">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a:effectLst/>
                        </a:rPr>
                        <a:t>Tekstil ürünleri </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6%</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400" b="1">
                          <a:effectLst/>
                        </a:rPr>
                        <a:t>14%</a:t>
                      </a:r>
                      <a:endParaRPr lang="tr-TR" sz="1800" b="1">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a:effectLst/>
                        </a:rPr>
                        <a:t>İşlenmiş tarım ürünleri(tekstil ürünleri hariç)</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4%</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400" b="1" dirty="0">
                          <a:effectLst/>
                        </a:rPr>
                        <a:t> </a:t>
                      </a:r>
                      <a:endParaRPr lang="tr-TR" sz="1800" b="1" dirty="0">
                        <a:effectLst/>
                      </a:endParaRPr>
                    </a:p>
                    <a:p>
                      <a:pPr algn="ctr">
                        <a:lnSpc>
                          <a:spcPct val="115000"/>
                        </a:lnSpc>
                        <a:spcAft>
                          <a:spcPts val="0"/>
                        </a:spcAft>
                      </a:pPr>
                      <a:r>
                        <a:rPr lang="en-ZA" sz="1400" b="1" dirty="0">
                          <a:effectLst/>
                        </a:rPr>
                        <a:t>23%</a:t>
                      </a:r>
                      <a:endParaRPr lang="tr-TR" sz="1800" b="1" dirty="0">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a:effectLst/>
                        </a:rPr>
                        <a:t>Cam, madencilik ve metal ürünleri</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a:effectLst/>
                        </a:rPr>
                        <a:t>49%</a:t>
                      </a:r>
                      <a:endParaRPr lang="tr-TR" sz="1800" b="1">
                        <a:effectLst/>
                        <a:latin typeface="Calibri"/>
                        <a:ea typeface="Calibri"/>
                        <a:cs typeface="Times New Roman"/>
                      </a:endParaRPr>
                    </a:p>
                  </a:txBody>
                  <a:tcPr marL="68580" marR="68580" marT="0" marB="0" anchor="b"/>
                </a:tc>
                <a:tc rowSpan="3">
                  <a:txBody>
                    <a:bodyPr/>
                    <a:lstStyle/>
                    <a:p>
                      <a:pPr algn="ctr">
                        <a:lnSpc>
                          <a:spcPct val="115000"/>
                        </a:lnSpc>
                        <a:spcAft>
                          <a:spcPts val="0"/>
                        </a:spcAft>
                      </a:pPr>
                      <a:r>
                        <a:rPr lang="en-ZA" sz="1400" b="1" dirty="0">
                          <a:effectLst/>
                        </a:rPr>
                        <a:t> </a:t>
                      </a:r>
                      <a:endParaRPr lang="tr-TR" sz="1800" b="1" dirty="0">
                        <a:effectLst/>
                      </a:endParaRPr>
                    </a:p>
                    <a:p>
                      <a:pPr algn="ctr">
                        <a:lnSpc>
                          <a:spcPct val="115000"/>
                        </a:lnSpc>
                        <a:spcAft>
                          <a:spcPts val="0"/>
                        </a:spcAft>
                      </a:pPr>
                      <a:r>
                        <a:rPr lang="en-ZA" sz="1400" b="1" dirty="0">
                          <a:effectLst/>
                        </a:rPr>
                        <a:t>3%</a:t>
                      </a:r>
                      <a:endParaRPr lang="tr-TR" sz="1800" b="1" dirty="0">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a:effectLst/>
                        </a:rPr>
                        <a:t>Makina aksamı</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35%</a:t>
                      </a:r>
                      <a:endParaRPr lang="tr-TR" sz="1800" b="1" dirty="0">
                        <a:effectLst/>
                        <a:latin typeface="Calibri"/>
                        <a:ea typeface="Calibri"/>
                        <a:cs typeface="Times New Roman"/>
                      </a:endParaRPr>
                    </a:p>
                  </a:txBody>
                  <a:tcPr marL="68580" marR="68580" marT="0" marB="0" anchor="b"/>
                </a:tc>
                <a:tc vMerge="1">
                  <a:txBody>
                    <a:bodyPr/>
                    <a:lstStyle/>
                    <a:p>
                      <a:endParaRPr lang="tr-TR"/>
                    </a:p>
                  </a:txBody>
                  <a:tcPr/>
                </a:tc>
              </a:tr>
              <a:tr h="179070">
                <a:tc>
                  <a:txBody>
                    <a:bodyPr/>
                    <a:lstStyle/>
                    <a:p>
                      <a:pPr algn="l">
                        <a:lnSpc>
                          <a:spcPct val="115000"/>
                        </a:lnSpc>
                        <a:spcAft>
                          <a:spcPts val="0"/>
                        </a:spcAft>
                      </a:pPr>
                      <a:r>
                        <a:rPr lang="en-ZA" sz="1400">
                          <a:effectLst/>
                        </a:rPr>
                        <a:t>Diğer</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3%</a:t>
                      </a:r>
                      <a:endParaRPr lang="tr-TR" sz="1800" b="1" dirty="0">
                        <a:effectLst/>
                        <a:latin typeface="Calibri"/>
                        <a:ea typeface="Calibri"/>
                        <a:cs typeface="Times New Roman"/>
                      </a:endParaRPr>
                    </a:p>
                  </a:txBody>
                  <a:tcPr marL="68580" marR="68580" marT="0" marB="0" anchor="b"/>
                </a:tc>
                <a:tc vMerge="1">
                  <a:txBody>
                    <a:bodyPr/>
                    <a:lstStyle/>
                    <a:p>
                      <a:endParaRPr lang="tr-TR"/>
                    </a:p>
                  </a:txBody>
                  <a:tcPr/>
                </a:tc>
              </a:tr>
              <a:tr h="200660">
                <a:tc>
                  <a:txBody>
                    <a:bodyPr/>
                    <a:lstStyle/>
                    <a:p>
                      <a:pPr algn="l">
                        <a:lnSpc>
                          <a:spcPct val="115000"/>
                        </a:lnSpc>
                        <a:spcAft>
                          <a:spcPts val="0"/>
                        </a:spcAft>
                      </a:pPr>
                      <a:r>
                        <a:rPr lang="en-ZA" sz="1400">
                          <a:effectLst/>
                        </a:rPr>
                        <a:t>Total</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b="1">
                          <a:effectLst/>
                        </a:rPr>
                        <a:t>100%</a:t>
                      </a:r>
                      <a:endParaRPr lang="tr-TR" sz="18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800" b="1" dirty="0">
                          <a:effectLst/>
                        </a:rPr>
                        <a:t>100%</a:t>
                      </a:r>
                      <a:endParaRPr lang="tr-TR" sz="2400" b="1" dirty="0">
                        <a:effectLst/>
                        <a:latin typeface="Calibri"/>
                        <a:ea typeface="Calibri"/>
                        <a:cs typeface="Times New Roman"/>
                      </a:endParaRPr>
                    </a:p>
                  </a:txBody>
                  <a:tcPr marL="68580" marR="68580" marT="0" marB="0"/>
                </a:tc>
              </a:tr>
            </a:tbl>
          </a:graphicData>
        </a:graphic>
      </p:graphicFrame>
      <p:sp>
        <p:nvSpPr>
          <p:cNvPr id="3" name="Sağ Ayraç 2"/>
          <p:cNvSpPr/>
          <p:nvPr/>
        </p:nvSpPr>
        <p:spPr bwMode="auto">
          <a:xfrm>
            <a:off x="5880602" y="4437112"/>
            <a:ext cx="108012" cy="1008112"/>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800" b="0" i="0" u="none" strike="noStrike" cap="none" normalizeH="0" baseline="0" smtClean="0">
              <a:ln>
                <a:noFill/>
              </a:ln>
              <a:effectLst/>
              <a:latin typeface="Arial" charset="0"/>
              <a:ea typeface="Microsoft YaHei" pitchFamily="34" charset="-122"/>
            </a:endParaRPr>
          </a:p>
        </p:txBody>
      </p:sp>
      <p:sp>
        <p:nvSpPr>
          <p:cNvPr id="4" name="Metin kutusu 3"/>
          <p:cNvSpPr txBox="1"/>
          <p:nvPr/>
        </p:nvSpPr>
        <p:spPr>
          <a:xfrm>
            <a:off x="6267772" y="4437112"/>
            <a:ext cx="2376264" cy="865237"/>
          </a:xfrm>
          <a:prstGeom prst="rect">
            <a:avLst/>
          </a:prstGeom>
          <a:noFill/>
        </p:spPr>
        <p:txBody>
          <a:bodyPr wrap="square" rtlCol="0">
            <a:spAutoFit/>
          </a:bodyPr>
          <a:lstStyle/>
          <a:p>
            <a:r>
              <a:rPr lang="tr-TR" dirty="0" smtClean="0"/>
              <a:t>İthalattaki yüzdesi %13 olan ürünlerin su </a:t>
            </a:r>
            <a:r>
              <a:rPr lang="tr-TR" dirty="0" err="1" smtClean="0"/>
              <a:t>ayakizi</a:t>
            </a:r>
            <a:r>
              <a:rPr lang="tr-TR" dirty="0" smtClean="0"/>
              <a:t> %97</a:t>
            </a:r>
            <a:endParaRPr lang="tr-TR" dirty="0"/>
          </a:p>
        </p:txBody>
      </p:sp>
      <p:sp>
        <p:nvSpPr>
          <p:cNvPr id="11" name="Metin kutusu 10"/>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İLK BULGULAR</a:t>
            </a:r>
            <a:endParaRPr lang="tr-TR" sz="2000" b="1" dirty="0">
              <a:solidFill>
                <a:srgbClr val="0070C0"/>
              </a:solidFill>
            </a:endParaRPr>
          </a:p>
          <a:p>
            <a:endParaRPr lang="tr-TR" b="1" dirty="0">
              <a:solidFill>
                <a:srgbClr val="0000FF"/>
              </a:solidFill>
            </a:endParaRPr>
          </a:p>
        </p:txBody>
      </p:sp>
      <p:sp>
        <p:nvSpPr>
          <p:cNvPr id="12" name="Dikdörtgen 11"/>
          <p:cNvSpPr/>
          <p:nvPr/>
        </p:nvSpPr>
        <p:spPr>
          <a:xfrm>
            <a:off x="899592" y="1988840"/>
            <a:ext cx="7344816" cy="1237198"/>
          </a:xfrm>
          <a:prstGeom prst="rect">
            <a:avLst/>
          </a:prstGeom>
        </p:spPr>
        <p:txBody>
          <a:bodyPr wrap="square">
            <a:spAutoFit/>
          </a:bodyPr>
          <a:lstStyle/>
          <a:p>
            <a:pPr marL="285750" indent="-285750" algn="just">
              <a:buFont typeface="Arial" pitchFamily="34" charset="0"/>
              <a:buChar char="•"/>
            </a:pPr>
            <a:r>
              <a:rPr lang="tr-TR" sz="1600" dirty="0">
                <a:solidFill>
                  <a:schemeClr val="accent2"/>
                </a:solidFill>
              </a:rPr>
              <a:t>Türkiye’nin ihraç edilen mallarının büyük bir kısmını ithal edilen hammaddelerin işlenmesi sonucu elde edilen ürünler oluşturmaktadır. İthal edilen ürünlerin başında pamuk tiftiği, buğday, kauçuk, hurma yağı, soya fasulyesi gibi ürünler vardır</a:t>
            </a:r>
            <a:r>
              <a:rPr lang="tr-TR" sz="1600" dirty="0"/>
              <a:t>. </a:t>
            </a:r>
            <a:endParaRPr lang="tr-TR" dirty="0"/>
          </a:p>
          <a:p>
            <a:pPr algn="just"/>
            <a:endParaRPr lang="tr-TR" sz="1600" dirty="0">
              <a:solidFill>
                <a:schemeClr val="accent2"/>
              </a:solidFill>
            </a:endParaRPr>
          </a:p>
        </p:txBody>
      </p:sp>
      <p:sp>
        <p:nvSpPr>
          <p:cNvPr id="14" name="Dikdörtgen 13"/>
          <p:cNvSpPr/>
          <p:nvPr/>
        </p:nvSpPr>
        <p:spPr>
          <a:xfrm>
            <a:off x="650153" y="1484784"/>
            <a:ext cx="7011194" cy="321306"/>
          </a:xfrm>
          <a:prstGeom prst="rect">
            <a:avLst/>
          </a:prstGeom>
        </p:spPr>
        <p:txBody>
          <a:bodyPr wrap="square">
            <a:spAutoFit/>
          </a:bodyPr>
          <a:lstStyle/>
          <a:p>
            <a:r>
              <a:rPr lang="tr-TR" sz="1600" b="1" dirty="0">
                <a:solidFill>
                  <a:schemeClr val="accent2"/>
                </a:solidFill>
              </a:rPr>
              <a:t>4</a:t>
            </a:r>
            <a:r>
              <a:rPr lang="tr-TR" sz="1600" b="1" dirty="0" smtClean="0">
                <a:solidFill>
                  <a:schemeClr val="accent2"/>
                </a:solidFill>
              </a:rPr>
              <a:t>) İthalat </a:t>
            </a:r>
            <a:r>
              <a:rPr lang="tr-TR" sz="1600" b="1" dirty="0">
                <a:solidFill>
                  <a:schemeClr val="accent2"/>
                </a:solidFill>
              </a:rPr>
              <a:t>Su </a:t>
            </a:r>
            <a:r>
              <a:rPr lang="tr-TR" sz="1600" b="1" dirty="0" err="1" smtClean="0">
                <a:solidFill>
                  <a:schemeClr val="accent2"/>
                </a:solidFill>
              </a:rPr>
              <a:t>Ayakizi</a:t>
            </a:r>
            <a:r>
              <a:rPr lang="tr-TR" sz="1600" b="1" dirty="0" smtClean="0">
                <a:solidFill>
                  <a:schemeClr val="accent2"/>
                </a:solidFill>
              </a:rPr>
              <a:t>:</a:t>
            </a:r>
          </a:p>
        </p:txBody>
      </p:sp>
    </p:spTree>
    <p:extLst>
      <p:ext uri="{BB962C8B-B14F-4D97-AF65-F5344CB8AC3E}">
        <p14:creationId xmlns:p14="http://schemas.microsoft.com/office/powerpoint/2010/main" val="4067823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4" name="Metin kutusu 3"/>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DEĞERLENDİRMELER</a:t>
            </a:r>
            <a:endParaRPr lang="tr-TR" sz="2000" b="1" dirty="0">
              <a:solidFill>
                <a:srgbClr val="0070C0"/>
              </a:solidFill>
            </a:endParaRPr>
          </a:p>
          <a:p>
            <a:endParaRPr lang="tr-TR" b="1" dirty="0">
              <a:solidFill>
                <a:srgbClr val="0000FF"/>
              </a:solidFill>
            </a:endParaRPr>
          </a:p>
        </p:txBody>
      </p:sp>
      <p:sp>
        <p:nvSpPr>
          <p:cNvPr id="5" name="Dikdörtgen 4"/>
          <p:cNvSpPr/>
          <p:nvPr/>
        </p:nvSpPr>
        <p:spPr>
          <a:xfrm>
            <a:off x="939586" y="1606704"/>
            <a:ext cx="7344816" cy="1695144"/>
          </a:xfrm>
          <a:prstGeom prst="rect">
            <a:avLst/>
          </a:prstGeom>
          <a:solidFill>
            <a:schemeClr val="accent2">
              <a:lumMod val="20000"/>
              <a:lumOff val="80000"/>
            </a:schemeClr>
          </a:solidFill>
        </p:spPr>
        <p:txBody>
          <a:bodyPr wrap="square">
            <a:spAutoFit/>
          </a:bodyPr>
          <a:lstStyle/>
          <a:p>
            <a:pPr marL="285750" indent="-285750" algn="just">
              <a:buFont typeface="Arial" pitchFamily="34" charset="0"/>
              <a:buChar char="•"/>
            </a:pPr>
            <a:r>
              <a:rPr lang="tr-TR" sz="1600" dirty="0">
                <a:solidFill>
                  <a:schemeClr val="accent2"/>
                </a:solidFill>
              </a:rPr>
              <a:t>Türkiye’nin </a:t>
            </a:r>
            <a:r>
              <a:rPr lang="tr-TR" sz="1600" dirty="0" smtClean="0">
                <a:solidFill>
                  <a:schemeClr val="accent2"/>
                </a:solidFill>
              </a:rPr>
              <a:t>üretim ve tüketim su </a:t>
            </a:r>
            <a:r>
              <a:rPr lang="tr-TR" sz="1600" dirty="0" err="1" smtClean="0">
                <a:solidFill>
                  <a:schemeClr val="accent2"/>
                </a:solidFill>
              </a:rPr>
              <a:t>ayakizi</a:t>
            </a:r>
            <a:r>
              <a:rPr lang="tr-TR" sz="1600" dirty="0" smtClean="0">
                <a:solidFill>
                  <a:schemeClr val="accent2"/>
                </a:solidFill>
              </a:rPr>
              <a:t> miktarları birbirine denktir ve bu su cephesinden bakıldığında üretim ve tüketimin dengede olduğunu göstermektedir.</a:t>
            </a:r>
          </a:p>
          <a:p>
            <a:pPr lvl="1" algn="just"/>
            <a:endParaRPr lang="tr-TR" sz="1600" dirty="0" smtClean="0">
              <a:solidFill>
                <a:schemeClr val="accent2"/>
              </a:solidFill>
            </a:endParaRPr>
          </a:p>
          <a:p>
            <a:pPr lvl="1" algn="just"/>
            <a:r>
              <a:rPr lang="tr-TR" sz="1600" b="1" dirty="0" smtClean="0">
                <a:solidFill>
                  <a:schemeClr val="accent2"/>
                </a:solidFill>
              </a:rPr>
              <a:t>SONUÇ-1</a:t>
            </a:r>
            <a:r>
              <a:rPr lang="tr-TR" sz="1600" dirty="0" smtClean="0">
                <a:solidFill>
                  <a:schemeClr val="accent2"/>
                </a:solidFill>
              </a:rPr>
              <a:t>: Ülkemiz su bakımından kendi kendine yetebilen dışa bağımlı 		   olmayan bir ülkedir.</a:t>
            </a:r>
          </a:p>
          <a:p>
            <a:pPr marL="285750" indent="-285750" algn="just">
              <a:buFont typeface="Arial" pitchFamily="34" charset="0"/>
              <a:buChar char="•"/>
            </a:pPr>
            <a:endParaRPr lang="tr-TR" sz="1600" dirty="0">
              <a:solidFill>
                <a:schemeClr val="accent2"/>
              </a:solidFill>
            </a:endParaRPr>
          </a:p>
        </p:txBody>
      </p:sp>
      <p:sp>
        <p:nvSpPr>
          <p:cNvPr id="8" name="Dikdörtgen 7"/>
          <p:cNvSpPr/>
          <p:nvPr/>
        </p:nvSpPr>
        <p:spPr>
          <a:xfrm>
            <a:off x="967794" y="3933056"/>
            <a:ext cx="7344816" cy="1466171"/>
          </a:xfrm>
          <a:prstGeom prst="rect">
            <a:avLst/>
          </a:prstGeom>
          <a:solidFill>
            <a:schemeClr val="accent2">
              <a:lumMod val="20000"/>
              <a:lumOff val="80000"/>
            </a:schemeClr>
          </a:solidFill>
        </p:spPr>
        <p:txBody>
          <a:bodyPr wrap="square">
            <a:spAutoFit/>
          </a:bodyPr>
          <a:lstStyle/>
          <a:p>
            <a:pPr marL="285750" indent="-285750" algn="just">
              <a:buFont typeface="Arial" pitchFamily="34" charset="0"/>
              <a:buChar char="•"/>
            </a:pPr>
            <a:r>
              <a:rPr lang="tr-TR" sz="1600" dirty="0">
                <a:solidFill>
                  <a:schemeClr val="accent2"/>
                </a:solidFill>
              </a:rPr>
              <a:t>Türkiye’nin tarımsal üretimindeki yeşil su </a:t>
            </a:r>
            <a:r>
              <a:rPr lang="tr-TR" sz="1600" dirty="0" err="1">
                <a:solidFill>
                  <a:schemeClr val="accent2"/>
                </a:solidFill>
              </a:rPr>
              <a:t>ayakizi</a:t>
            </a:r>
            <a:r>
              <a:rPr lang="tr-TR" sz="1600" dirty="0">
                <a:solidFill>
                  <a:schemeClr val="accent2"/>
                </a:solidFill>
              </a:rPr>
              <a:t> oranın yüksek olması sulama gerektirmeden sadece yağmur suyu ile yetiştirilen ürünlerinin doğru yerlere ekildiğini göstermektedir.</a:t>
            </a:r>
          </a:p>
          <a:p>
            <a:pPr lvl="1" algn="just"/>
            <a:endParaRPr lang="tr-TR" sz="1600" dirty="0" smtClean="0">
              <a:solidFill>
                <a:schemeClr val="accent2"/>
              </a:solidFill>
            </a:endParaRPr>
          </a:p>
          <a:p>
            <a:pPr lvl="1" algn="just"/>
            <a:r>
              <a:rPr lang="tr-TR" sz="1600" b="1" dirty="0" smtClean="0">
                <a:solidFill>
                  <a:schemeClr val="accent2"/>
                </a:solidFill>
              </a:rPr>
              <a:t>SONUÇ-2</a:t>
            </a:r>
            <a:r>
              <a:rPr lang="tr-TR" sz="1600" dirty="0" smtClean="0">
                <a:solidFill>
                  <a:schemeClr val="accent2"/>
                </a:solidFill>
              </a:rPr>
              <a:t>: Ülkemiz genel ürün deseni incelendiğinde iklim tipine büyük 		   ölçüde uygun ürünlerin yetiştirildiği görülmektedir.</a:t>
            </a:r>
            <a:endParaRPr lang="tr-TR" sz="1600" dirty="0">
              <a:solidFill>
                <a:schemeClr val="accent2"/>
              </a:solidFill>
            </a:endParaRPr>
          </a:p>
        </p:txBody>
      </p:sp>
    </p:spTree>
    <p:extLst>
      <p:ext uri="{BB962C8B-B14F-4D97-AF65-F5344CB8AC3E}">
        <p14:creationId xmlns:p14="http://schemas.microsoft.com/office/powerpoint/2010/main" val="93451396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4" name="Metin kutusu 3"/>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DEĞERLENDİRMELER</a:t>
            </a:r>
            <a:endParaRPr lang="tr-TR" sz="2000" b="1" dirty="0">
              <a:solidFill>
                <a:srgbClr val="0070C0"/>
              </a:solidFill>
            </a:endParaRPr>
          </a:p>
          <a:p>
            <a:endParaRPr lang="tr-TR" b="1" dirty="0">
              <a:solidFill>
                <a:srgbClr val="0000FF"/>
              </a:solidFill>
            </a:endParaRPr>
          </a:p>
        </p:txBody>
      </p:sp>
      <p:sp>
        <p:nvSpPr>
          <p:cNvPr id="8" name="Dikdörtgen 7"/>
          <p:cNvSpPr/>
          <p:nvPr/>
        </p:nvSpPr>
        <p:spPr>
          <a:xfrm>
            <a:off x="935002" y="1509391"/>
            <a:ext cx="7344816" cy="1466171"/>
          </a:xfrm>
          <a:prstGeom prst="rect">
            <a:avLst/>
          </a:prstGeom>
          <a:solidFill>
            <a:schemeClr val="accent2">
              <a:lumMod val="20000"/>
              <a:lumOff val="80000"/>
            </a:schemeClr>
          </a:solidFill>
        </p:spPr>
        <p:txBody>
          <a:bodyPr wrap="square">
            <a:spAutoFit/>
          </a:bodyPr>
          <a:lstStyle/>
          <a:p>
            <a:pPr marL="285750" indent="-285750" algn="just">
              <a:buFont typeface="Arial" pitchFamily="34" charset="0"/>
              <a:buChar char="•"/>
            </a:pPr>
            <a:r>
              <a:rPr lang="tr-TR" sz="1600" dirty="0" smtClean="0">
                <a:solidFill>
                  <a:schemeClr val="accent2"/>
                </a:solidFill>
              </a:rPr>
              <a:t>Türkiye su </a:t>
            </a:r>
            <a:r>
              <a:rPr lang="tr-TR" sz="1600" dirty="0" err="1" smtClean="0">
                <a:solidFill>
                  <a:schemeClr val="accent2"/>
                </a:solidFill>
              </a:rPr>
              <a:t>ayakizi</a:t>
            </a:r>
            <a:r>
              <a:rPr lang="tr-TR" sz="1600" dirty="0" smtClean="0">
                <a:solidFill>
                  <a:schemeClr val="accent2"/>
                </a:solidFill>
              </a:rPr>
              <a:t> yüksek olan ürünleri ekonomik olarak düşük bir değerden ihraç etmektedir. İhracat bedelleri dünya ortalamasının altında bulunmaktadır.</a:t>
            </a:r>
          </a:p>
          <a:p>
            <a:pPr marL="285750" indent="-285750" algn="just">
              <a:buFont typeface="Arial" pitchFamily="34" charset="0"/>
              <a:buChar char="•"/>
            </a:pPr>
            <a:endParaRPr lang="tr-TR" sz="1600" dirty="0" smtClean="0">
              <a:solidFill>
                <a:schemeClr val="accent2"/>
              </a:solidFill>
            </a:endParaRPr>
          </a:p>
          <a:p>
            <a:pPr lvl="1" algn="just"/>
            <a:r>
              <a:rPr lang="tr-TR" sz="1600" b="1" dirty="0" smtClean="0">
                <a:solidFill>
                  <a:schemeClr val="accent2"/>
                </a:solidFill>
              </a:rPr>
              <a:t>SONUÇ-3</a:t>
            </a:r>
            <a:r>
              <a:rPr lang="tr-TR" sz="1600" dirty="0" smtClean="0">
                <a:solidFill>
                  <a:schemeClr val="accent2"/>
                </a:solidFill>
              </a:rPr>
              <a:t>: Su ayakizi yüksek olan ürünleri daha yüksek birim fiyattan 		   ihraç edilerek, bu ürünlerin ekonomiye katkısı </a:t>
            </a:r>
            <a:r>
              <a:rPr lang="tr-TR" sz="1600" dirty="0" err="1" smtClean="0">
                <a:solidFill>
                  <a:schemeClr val="accent2"/>
                </a:solidFill>
              </a:rPr>
              <a:t>artırılailecektir</a:t>
            </a:r>
            <a:r>
              <a:rPr lang="tr-TR" sz="1600" dirty="0" smtClean="0">
                <a:solidFill>
                  <a:schemeClr val="accent2"/>
                </a:solidFill>
              </a:rPr>
              <a:t>.</a:t>
            </a:r>
            <a:endParaRPr lang="tr-TR" sz="1600" dirty="0">
              <a:solidFill>
                <a:schemeClr val="accent2"/>
              </a:solidFill>
            </a:endParaRPr>
          </a:p>
        </p:txBody>
      </p:sp>
      <p:sp>
        <p:nvSpPr>
          <p:cNvPr id="9" name="Dikdörtgen 8"/>
          <p:cNvSpPr/>
          <p:nvPr/>
        </p:nvSpPr>
        <p:spPr>
          <a:xfrm>
            <a:off x="935002" y="3861048"/>
            <a:ext cx="7344816" cy="1466171"/>
          </a:xfrm>
          <a:prstGeom prst="rect">
            <a:avLst/>
          </a:prstGeom>
          <a:solidFill>
            <a:schemeClr val="accent2">
              <a:lumMod val="20000"/>
              <a:lumOff val="80000"/>
            </a:schemeClr>
          </a:solidFill>
        </p:spPr>
        <p:txBody>
          <a:bodyPr wrap="square">
            <a:spAutoFit/>
          </a:bodyPr>
          <a:lstStyle/>
          <a:p>
            <a:pPr marL="285750" indent="-285750" algn="just">
              <a:buFont typeface="Arial" pitchFamily="34" charset="0"/>
              <a:buChar char="•"/>
            </a:pPr>
            <a:r>
              <a:rPr lang="tr-TR" sz="1600" dirty="0">
                <a:solidFill>
                  <a:schemeClr val="accent2"/>
                </a:solidFill>
              </a:rPr>
              <a:t>Türkiye su </a:t>
            </a:r>
            <a:r>
              <a:rPr lang="tr-TR" sz="1600" dirty="0" err="1">
                <a:solidFill>
                  <a:schemeClr val="accent2"/>
                </a:solidFill>
              </a:rPr>
              <a:t>ayakizi</a:t>
            </a:r>
            <a:r>
              <a:rPr lang="tr-TR" sz="1600" dirty="0">
                <a:solidFill>
                  <a:schemeClr val="accent2"/>
                </a:solidFill>
              </a:rPr>
              <a:t> yüksek olan ürünleri </a:t>
            </a:r>
            <a:r>
              <a:rPr lang="tr-TR" sz="1600" dirty="0" smtClean="0">
                <a:solidFill>
                  <a:schemeClr val="accent2"/>
                </a:solidFill>
              </a:rPr>
              <a:t>ucuza ithal etmektedir. Bu da İhracattaki sanal su kaybını dengelemektedir.</a:t>
            </a:r>
          </a:p>
          <a:p>
            <a:pPr marL="285750" indent="-285750" algn="just">
              <a:buFont typeface="Arial" pitchFamily="34" charset="0"/>
              <a:buChar char="•"/>
            </a:pPr>
            <a:endParaRPr lang="tr-TR" sz="1600" dirty="0" smtClean="0">
              <a:solidFill>
                <a:schemeClr val="accent2"/>
              </a:solidFill>
            </a:endParaRPr>
          </a:p>
          <a:p>
            <a:pPr marL="285750" indent="-285750" algn="just"/>
            <a:r>
              <a:rPr lang="tr-TR" sz="1600" b="1" dirty="0" smtClean="0">
                <a:solidFill>
                  <a:schemeClr val="accent2"/>
                </a:solidFill>
              </a:rPr>
              <a:t>			SONUÇ-4</a:t>
            </a:r>
            <a:r>
              <a:rPr lang="tr-TR" sz="1600" dirty="0" smtClean="0">
                <a:solidFill>
                  <a:schemeClr val="accent2"/>
                </a:solidFill>
              </a:rPr>
              <a:t>: Türkiye İthalat ve İhracat su ayakizi </a:t>
            </a:r>
          </a:p>
          <a:p>
            <a:pPr marL="285750" indent="-285750" algn="just"/>
            <a:r>
              <a:rPr lang="tr-TR" sz="1600" dirty="0" smtClean="0">
                <a:solidFill>
                  <a:schemeClr val="accent2"/>
                </a:solidFill>
              </a:rPr>
              <a:t>					  değerleri karşılaştırıldığında da dengede </a:t>
            </a:r>
          </a:p>
          <a:p>
            <a:pPr marL="285750" indent="-285750" algn="just"/>
            <a:r>
              <a:rPr lang="tr-TR" sz="1600" dirty="0" smtClean="0">
                <a:solidFill>
                  <a:schemeClr val="accent2"/>
                </a:solidFill>
              </a:rPr>
              <a:t>					  olduğu görülmektedir.</a:t>
            </a:r>
            <a:endParaRPr lang="tr-TR" sz="1600" dirty="0">
              <a:solidFill>
                <a:schemeClr val="accent2"/>
              </a:solidFill>
            </a:endParaRPr>
          </a:p>
        </p:txBody>
      </p:sp>
    </p:spTree>
    <p:extLst>
      <p:ext uri="{BB962C8B-B14F-4D97-AF65-F5344CB8AC3E}">
        <p14:creationId xmlns:p14="http://schemas.microsoft.com/office/powerpoint/2010/main" val="9802610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3"/>
          <p:cNvSpPr txBox="1"/>
          <p:nvPr/>
        </p:nvSpPr>
        <p:spPr>
          <a:xfrm>
            <a:off x="1313434" y="329960"/>
            <a:ext cx="6381328" cy="668388"/>
          </a:xfrm>
          <a:prstGeom prst="rect">
            <a:avLst/>
          </a:prstGeom>
          <a:noFill/>
        </p:spPr>
        <p:txBody>
          <a:bodyPr wrap="square" rtlCol="0">
            <a:spAutoFit/>
          </a:bodyPr>
          <a:lstStyle/>
          <a:p>
            <a:pPr lvl="0" algn="ctr">
              <a:buClr>
                <a:srgbClr val="990033"/>
              </a:buClr>
            </a:pPr>
            <a:r>
              <a:rPr lang="tr-TR" sz="2000" b="1" cap="all" dirty="0" smtClean="0">
                <a:solidFill>
                  <a:srgbClr val="0070C0"/>
                </a:solidFill>
              </a:rPr>
              <a:t>SU KAYNAKLARINI KORUMAYA YÖNELİK ÖNERİLER</a:t>
            </a:r>
            <a:endParaRPr lang="tr-TR" sz="2000" b="1" dirty="0" smtClean="0">
              <a:solidFill>
                <a:srgbClr val="0070C0"/>
              </a:solidFill>
            </a:endParaRPr>
          </a:p>
          <a:p>
            <a:endParaRPr lang="tr-TR" b="1" dirty="0">
              <a:solidFill>
                <a:srgbClr val="0000FF"/>
              </a:solidFill>
            </a:endParaRPr>
          </a:p>
        </p:txBody>
      </p:sp>
      <p:sp>
        <p:nvSpPr>
          <p:cNvPr id="9" name="Dikdörtgen 1"/>
          <p:cNvSpPr/>
          <p:nvPr/>
        </p:nvSpPr>
        <p:spPr>
          <a:xfrm>
            <a:off x="899592" y="1355340"/>
            <a:ext cx="8244408" cy="4561864"/>
          </a:xfrm>
          <a:prstGeom prst="rect">
            <a:avLst/>
          </a:prstGeom>
        </p:spPr>
        <p:txBody>
          <a:bodyPr wrap="square">
            <a:spAutoFit/>
          </a:bodyPr>
          <a:lstStyle/>
          <a:p>
            <a:pPr>
              <a:buFont typeface="Arial"/>
              <a:buChar char="•"/>
            </a:pPr>
            <a:endParaRPr lang="tr-TR" sz="2400" b="1" dirty="0" smtClean="0">
              <a:solidFill>
                <a:schemeClr val="accent2"/>
              </a:solidFill>
            </a:endParaRPr>
          </a:p>
          <a:p>
            <a:pPr marL="285750" lvl="0" indent="-285750">
              <a:buFont typeface="Arial" pitchFamily="34" charset="0"/>
              <a:buChar char="•"/>
            </a:pPr>
            <a:r>
              <a:rPr lang="tr-TR" sz="2400" dirty="0" smtClean="0">
                <a:solidFill>
                  <a:schemeClr val="accent2"/>
                </a:solidFill>
              </a:rPr>
              <a:t>Su kullanımının boyutunu anlamak</a:t>
            </a:r>
          </a:p>
          <a:p>
            <a:pPr marL="285750" lvl="0" indent="-285750">
              <a:buFont typeface="Arial" pitchFamily="34" charset="0"/>
              <a:buChar char="•"/>
            </a:pPr>
            <a:endParaRPr lang="tr-TR" sz="2400" dirty="0" smtClean="0">
              <a:solidFill>
                <a:schemeClr val="accent2"/>
              </a:solidFill>
            </a:endParaRPr>
          </a:p>
          <a:p>
            <a:pPr marL="285750" lvl="0" indent="-285750">
              <a:buFont typeface="Arial" pitchFamily="34" charset="0"/>
              <a:buChar char="•"/>
            </a:pPr>
            <a:r>
              <a:rPr lang="tr-TR" sz="2400" dirty="0" smtClean="0">
                <a:solidFill>
                  <a:schemeClr val="accent2"/>
                </a:solidFill>
              </a:rPr>
              <a:t>Su ayakizinin ölçülmesi ve etkilerinin nelerden kaynaklandığını belirleyerek önlem almak</a:t>
            </a:r>
          </a:p>
          <a:p>
            <a:pPr marL="285750" lvl="0" indent="-285750">
              <a:buFont typeface="Arial" pitchFamily="34" charset="0"/>
              <a:buChar char="•"/>
            </a:pPr>
            <a:endParaRPr lang="tr-TR" sz="2400" dirty="0" smtClean="0">
              <a:solidFill>
                <a:schemeClr val="accent2"/>
              </a:solidFill>
            </a:endParaRPr>
          </a:p>
          <a:p>
            <a:pPr marL="285750" lvl="0" indent="-285750">
              <a:buFont typeface="Arial" pitchFamily="34" charset="0"/>
              <a:buChar char="•"/>
            </a:pPr>
            <a:r>
              <a:rPr lang="tr-TR" sz="2400" dirty="0" smtClean="0">
                <a:solidFill>
                  <a:schemeClr val="accent2"/>
                </a:solidFill>
              </a:rPr>
              <a:t>Su ayakizini azaltmak</a:t>
            </a:r>
          </a:p>
          <a:p>
            <a:pPr marL="285750" lvl="0" indent="-285750">
              <a:buFont typeface="Arial" pitchFamily="34" charset="0"/>
              <a:buChar char="•"/>
            </a:pPr>
            <a:endParaRPr lang="tr-TR" sz="2400" dirty="0" smtClean="0">
              <a:solidFill>
                <a:schemeClr val="accent2"/>
              </a:solidFill>
            </a:endParaRPr>
          </a:p>
          <a:p>
            <a:pPr marL="285750" lvl="0" indent="-285750">
              <a:buFont typeface="Arial" pitchFamily="34" charset="0"/>
              <a:buChar char="•"/>
            </a:pPr>
            <a:r>
              <a:rPr lang="tr-TR" sz="2400" dirty="0" smtClean="0">
                <a:solidFill>
                  <a:schemeClr val="accent2"/>
                </a:solidFill>
              </a:rPr>
              <a:t>Farkındalık oluşturmak</a:t>
            </a:r>
          </a:p>
          <a:p>
            <a:pPr marL="285750" lvl="0" indent="-285750">
              <a:buFont typeface="Arial" pitchFamily="34" charset="0"/>
              <a:buChar char="•"/>
            </a:pPr>
            <a:endParaRPr lang="tr-TR" sz="2400" dirty="0" smtClean="0">
              <a:solidFill>
                <a:schemeClr val="accent2"/>
              </a:solidFill>
            </a:endParaRPr>
          </a:p>
          <a:p>
            <a:pPr marL="285750" lvl="0" indent="-285750">
              <a:buFont typeface="Arial" pitchFamily="34" charset="0"/>
              <a:buChar char="•"/>
            </a:pPr>
            <a:r>
              <a:rPr lang="tr-TR" sz="2400" dirty="0" smtClean="0">
                <a:solidFill>
                  <a:schemeClr val="accent2"/>
                </a:solidFill>
              </a:rPr>
              <a:t>Su politikalarına yön vermek</a:t>
            </a:r>
          </a:p>
          <a:p>
            <a:pPr marL="285750" lvl="0" indent="-285750"/>
            <a:endParaRPr lang="tr-TR" sz="2400" dirty="0" smtClean="0">
              <a:solidFill>
                <a:schemeClr val="accent2"/>
              </a:solidFill>
            </a:endParaRPr>
          </a:p>
          <a:p>
            <a:pPr marL="285750" lvl="0" indent="-285750">
              <a:buFont typeface="Arial" pitchFamily="34" charset="0"/>
              <a:buChar char="•"/>
            </a:pPr>
            <a:endParaRPr lang="tr-TR" sz="2400" dirty="0">
              <a:solidFill>
                <a:schemeClr val="accent2"/>
              </a:solidFill>
            </a:endParaRPr>
          </a:p>
        </p:txBody>
      </p:sp>
    </p:spTree>
    <p:extLst>
      <p:ext uri="{BB962C8B-B14F-4D97-AF65-F5344CB8AC3E}">
        <p14:creationId xmlns:p14="http://schemas.microsoft.com/office/powerpoint/2010/main" val="30827125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2997940"/>
            <a:ext cx="6552728" cy="7220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TEŞEKKÜRLER</a:t>
            </a:r>
            <a:endParaRPr lang="tr-TR"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3289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txBox="1">
            <a:spLocks noGrp="1"/>
          </p:cNvSpPr>
          <p:nvPr/>
        </p:nvSpPr>
        <p:spPr>
          <a:xfrm>
            <a:off x="6902450" y="6519863"/>
            <a:ext cx="2133600" cy="365125"/>
          </a:xfrm>
          <a:prstGeom prst="rect">
            <a:avLst/>
          </a:prstGeom>
          <a:noFill/>
        </p:spPr>
        <p:txBody>
          <a:bodyPr anchor="ctr"/>
          <a:lstStyle/>
          <a:p>
            <a:pPr algn="r"/>
            <a:fld id="{AE3416B1-4496-4CE6-BD37-886F5E2FB176}" type="slidenum">
              <a:rPr lang="tr-TR" altLang="tr-TR" sz="1200">
                <a:solidFill>
                  <a:srgbClr val="898989"/>
                </a:solidFill>
                <a:latin typeface="Calibri" panose="020F0502020204030204" pitchFamily="34" charset="0"/>
              </a:rPr>
              <a:pPr algn="r"/>
              <a:t>4</a:t>
            </a:fld>
            <a:endParaRPr lang="tr-TR" altLang="tr-TR" sz="1200">
              <a:solidFill>
                <a:srgbClr val="898989"/>
              </a:solidFill>
              <a:latin typeface="Calibri" panose="020F0502020204030204" pitchFamily="34" charset="0"/>
            </a:endParaRPr>
          </a:p>
        </p:txBody>
      </p:sp>
      <p:sp>
        <p:nvSpPr>
          <p:cNvPr id="7171" name="Rectangle 3"/>
          <p:cNvSpPr>
            <a:spLocks noChangeArrowheads="1"/>
          </p:cNvSpPr>
          <p:nvPr/>
        </p:nvSpPr>
        <p:spPr bwMode="auto">
          <a:xfrm>
            <a:off x="250825" y="1677988"/>
            <a:ext cx="8589963" cy="41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a:lnSpc>
                <a:spcPct val="120000"/>
              </a:lnSpc>
              <a:spcAft>
                <a:spcPct val="0"/>
              </a:spcAft>
              <a:buClrTx/>
              <a:buSzTx/>
              <a:buFontTx/>
              <a:buNone/>
            </a:pPr>
            <a:r>
              <a:rPr lang="tr-TR" altLang="tr-TR" sz="2400" b="1" u="sng" dirty="0" smtClean="0">
                <a:solidFill>
                  <a:srgbClr val="FF0000"/>
                </a:solidFill>
                <a:latin typeface="Arial" panose="020B0604020202020204" pitchFamily="34" charset="0"/>
                <a:cs typeface="Arial" panose="020B0604020202020204" pitchFamily="34" charset="0"/>
              </a:rPr>
              <a:t>ÜLKELER</a:t>
            </a:r>
            <a:r>
              <a:rPr lang="tr-TR" altLang="tr-TR" sz="2400" b="1" dirty="0">
                <a:solidFill>
                  <a:srgbClr val="FF0000"/>
                </a:solidFill>
                <a:latin typeface="Arial" panose="020B0604020202020204" pitchFamily="34" charset="0"/>
                <a:cs typeface="Arial" panose="020B0604020202020204" pitchFamily="34" charset="0"/>
              </a:rPr>
              <a:t>		   	             </a:t>
            </a:r>
            <a:r>
              <a:rPr lang="tr-TR" altLang="tr-TR" sz="2400" b="1" u="sng" dirty="0">
                <a:solidFill>
                  <a:srgbClr val="FF0000"/>
                </a:solidFill>
                <a:latin typeface="Arial" panose="020B0604020202020204" pitchFamily="34" charset="0"/>
                <a:cs typeface="Arial" panose="020B0604020202020204" pitchFamily="34" charset="0"/>
              </a:rPr>
              <a:t>2005</a:t>
            </a:r>
            <a:r>
              <a:rPr lang="tr-TR" altLang="tr-TR" sz="2400" b="1" dirty="0">
                <a:solidFill>
                  <a:srgbClr val="FF0000"/>
                </a:solidFill>
                <a:latin typeface="Arial" panose="020B0604020202020204" pitchFamily="34" charset="0"/>
                <a:cs typeface="Arial" panose="020B0604020202020204" pitchFamily="34" charset="0"/>
              </a:rPr>
              <a:t>          		      </a:t>
            </a:r>
            <a:r>
              <a:rPr lang="tr-TR" altLang="tr-TR" sz="2400" b="1" u="sng" dirty="0">
                <a:solidFill>
                  <a:srgbClr val="FF0000"/>
                </a:solidFill>
                <a:latin typeface="Arial" panose="020B0604020202020204" pitchFamily="34" charset="0"/>
                <a:cs typeface="Arial" panose="020B0604020202020204" pitchFamily="34" charset="0"/>
              </a:rPr>
              <a:t>2023</a:t>
            </a:r>
            <a:endParaRPr lang="tr-TR" altLang="tr-TR" sz="2400" b="1" dirty="0">
              <a:solidFill>
                <a:srgbClr val="FF0000"/>
              </a:solidFill>
              <a:latin typeface="Arial" panose="020B0604020202020204" pitchFamily="34" charset="0"/>
              <a:cs typeface="Arial" panose="020B0604020202020204" pitchFamily="34" charset="0"/>
            </a:endParaRPr>
          </a:p>
          <a:p>
            <a:pPr>
              <a:lnSpc>
                <a:spcPct val="120000"/>
              </a:lnSpc>
              <a:spcAft>
                <a:spcPct val="0"/>
              </a:spcAft>
              <a:buClrTx/>
              <a:buSzTx/>
              <a:buFontTx/>
              <a:buNone/>
            </a:pPr>
            <a:endParaRPr lang="tr-TR" altLang="tr-TR" sz="200" b="1" u="sng" dirty="0">
              <a:solidFill>
                <a:srgbClr val="FF0000"/>
              </a:solidFill>
              <a:latin typeface="Arial" panose="020B0604020202020204" pitchFamily="34" charset="0"/>
              <a:cs typeface="Arial" panose="020B0604020202020204" pitchFamily="34" charset="0"/>
            </a:endParaRPr>
          </a:p>
          <a:p>
            <a:pPr>
              <a:lnSpc>
                <a:spcPct val="120000"/>
              </a:lnSpc>
              <a:spcAft>
                <a:spcPct val="0"/>
              </a:spcAft>
              <a:buClrTx/>
              <a:buSzTx/>
              <a:buFontTx/>
              <a:buNone/>
            </a:pPr>
            <a:r>
              <a:rPr lang="tr-TR" altLang="tr-TR" sz="2000" b="1" dirty="0" smtClean="0">
                <a:solidFill>
                  <a:srgbClr val="3333FF"/>
                </a:solidFill>
                <a:latin typeface="Arial" panose="020B0604020202020204" pitchFamily="34" charset="0"/>
                <a:cs typeface="Arial" panose="020B0604020202020204" pitchFamily="34" charset="0"/>
              </a:rPr>
              <a:t>Su Zengini Ülkeler                    </a:t>
            </a:r>
            <a:r>
              <a:rPr lang="tr-TR" altLang="tr-TR" sz="2400" b="1" dirty="0">
                <a:solidFill>
                  <a:srgbClr val="0000FF"/>
                </a:solidFill>
                <a:latin typeface="Arial" panose="020B0604020202020204" pitchFamily="34" charset="0"/>
                <a:cs typeface="Arial" panose="020B0604020202020204" pitchFamily="34" charset="0"/>
              </a:rPr>
              <a:t>10.000+       	    </a:t>
            </a:r>
            <a:r>
              <a:rPr lang="tr-TR" altLang="tr-TR" sz="2400" b="1" dirty="0" smtClean="0">
                <a:solidFill>
                  <a:srgbClr val="0000FF"/>
                </a:solidFill>
                <a:latin typeface="Arial" panose="020B0604020202020204" pitchFamily="34" charset="0"/>
                <a:cs typeface="Arial" panose="020B0604020202020204" pitchFamily="34" charset="0"/>
              </a:rPr>
              <a:t>       </a:t>
            </a:r>
            <a:r>
              <a:rPr lang="tr-TR" altLang="tr-TR" sz="2400" b="1" dirty="0">
                <a:solidFill>
                  <a:srgbClr val="0000FF"/>
                </a:solidFill>
                <a:latin typeface="Arial" panose="020B0604020202020204" pitchFamily="34" charset="0"/>
                <a:cs typeface="Arial" panose="020B0604020202020204" pitchFamily="34" charset="0"/>
              </a:rPr>
              <a:t>8.000+</a:t>
            </a:r>
          </a:p>
          <a:p>
            <a:pPr>
              <a:lnSpc>
                <a:spcPct val="120000"/>
              </a:lnSpc>
              <a:spcAft>
                <a:spcPct val="0"/>
              </a:spcAft>
              <a:buClrTx/>
              <a:buSzTx/>
              <a:buFontTx/>
              <a:buNone/>
            </a:pPr>
            <a:r>
              <a:rPr lang="tr-TR" altLang="tr-TR" sz="1200" b="1" dirty="0" smtClean="0">
                <a:solidFill>
                  <a:srgbClr val="0000FF"/>
                </a:solidFill>
                <a:latin typeface="Arial" panose="020B0604020202020204" pitchFamily="34" charset="0"/>
                <a:cs typeface="Arial" panose="020B0604020202020204" pitchFamily="34" charset="0"/>
              </a:rPr>
              <a:t>(Kanada</a:t>
            </a:r>
            <a:r>
              <a:rPr lang="tr-TR" altLang="tr-TR" sz="1200" b="1" dirty="0">
                <a:solidFill>
                  <a:srgbClr val="0000FF"/>
                </a:solidFill>
                <a:latin typeface="Arial" panose="020B0604020202020204" pitchFamily="34" charset="0"/>
                <a:cs typeface="Arial" panose="020B0604020202020204" pitchFamily="34" charset="0"/>
              </a:rPr>
              <a:t>, ABD</a:t>
            </a:r>
            <a:r>
              <a:rPr lang="tr-TR" altLang="tr-TR" sz="1200" b="1" dirty="0" smtClean="0">
                <a:solidFill>
                  <a:srgbClr val="0000FF"/>
                </a:solidFill>
                <a:latin typeface="Arial" panose="020B0604020202020204" pitchFamily="34" charset="0"/>
                <a:cs typeface="Arial" panose="020B0604020202020204" pitchFamily="34" charset="0"/>
              </a:rPr>
              <a:t>,</a:t>
            </a:r>
          </a:p>
          <a:p>
            <a:pPr>
              <a:lnSpc>
                <a:spcPct val="120000"/>
              </a:lnSpc>
              <a:spcAft>
                <a:spcPct val="0"/>
              </a:spcAft>
              <a:buClrTx/>
              <a:buSzTx/>
              <a:buFontTx/>
              <a:buNone/>
            </a:pPr>
            <a:r>
              <a:rPr lang="tr-TR" altLang="tr-TR" sz="1200" b="1" dirty="0" smtClean="0">
                <a:solidFill>
                  <a:srgbClr val="0000FF"/>
                </a:solidFill>
                <a:latin typeface="Arial" panose="020B0604020202020204" pitchFamily="34" charset="0"/>
                <a:cs typeface="Arial" panose="020B0604020202020204" pitchFamily="34" charset="0"/>
              </a:rPr>
              <a:t> Kuzey ve Batı Avrupa Ülkeleri)</a:t>
            </a:r>
            <a:endParaRPr lang="tr-TR" altLang="tr-TR" sz="1200" b="1" dirty="0">
              <a:solidFill>
                <a:srgbClr val="0000FF"/>
              </a:solidFill>
              <a:latin typeface="Arial" panose="020B0604020202020204" pitchFamily="34" charset="0"/>
              <a:cs typeface="Arial" panose="020B0604020202020204" pitchFamily="34" charset="0"/>
            </a:endParaRPr>
          </a:p>
          <a:p>
            <a:pPr>
              <a:lnSpc>
                <a:spcPct val="100000"/>
              </a:lnSpc>
              <a:spcBef>
                <a:spcPts val="600"/>
              </a:spcBef>
              <a:spcAft>
                <a:spcPct val="0"/>
              </a:spcAft>
              <a:buClrTx/>
              <a:buSzTx/>
              <a:buFontTx/>
              <a:buNone/>
            </a:pPr>
            <a:r>
              <a:rPr lang="tr-TR" altLang="tr-TR" sz="2400" b="1" dirty="0" smtClean="0">
                <a:solidFill>
                  <a:srgbClr val="0000FF"/>
                </a:solidFill>
                <a:latin typeface="Arial" panose="020B0604020202020204" pitchFamily="34" charset="0"/>
                <a:cs typeface="Arial" panose="020B0604020202020204" pitchFamily="34" charset="0"/>
              </a:rPr>
              <a:t>Irak </a:t>
            </a:r>
            <a:r>
              <a:rPr lang="tr-TR" altLang="tr-TR" sz="2400" b="1" dirty="0">
                <a:solidFill>
                  <a:srgbClr val="0000FF"/>
                </a:solidFill>
                <a:latin typeface="Arial" panose="020B0604020202020204" pitchFamily="34" charset="0"/>
                <a:cs typeface="Arial" panose="020B0604020202020204" pitchFamily="34" charset="0"/>
              </a:rPr>
              <a:t>			  				   2.110	           	 1.400</a:t>
            </a:r>
          </a:p>
          <a:p>
            <a:pPr>
              <a:lnSpc>
                <a:spcPct val="100000"/>
              </a:lnSpc>
              <a:spcBef>
                <a:spcPts val="600"/>
              </a:spcBef>
              <a:spcAft>
                <a:spcPct val="0"/>
              </a:spcAft>
              <a:buClrTx/>
              <a:buSzTx/>
              <a:buFontTx/>
              <a:buNone/>
            </a:pPr>
            <a:r>
              <a:rPr lang="tr-TR" altLang="tr-TR" sz="2400" b="1" dirty="0" smtClean="0">
                <a:solidFill>
                  <a:srgbClr val="FF0000"/>
                </a:solidFill>
                <a:latin typeface="Arial" panose="020B0604020202020204" pitchFamily="34" charset="0"/>
                <a:cs typeface="Arial" panose="020B0604020202020204" pitchFamily="34" charset="0"/>
              </a:rPr>
              <a:t>Türkiye</a:t>
            </a:r>
            <a:r>
              <a:rPr lang="tr-TR" altLang="tr-TR" sz="2400" b="1" dirty="0">
                <a:solidFill>
                  <a:srgbClr val="FF0000"/>
                </a:solidFill>
                <a:latin typeface="Arial" panose="020B0604020202020204" pitchFamily="34" charset="0"/>
                <a:cs typeface="Arial" panose="020B0604020202020204" pitchFamily="34" charset="0"/>
              </a:rPr>
              <a:t>						   1.600	       		 1.300*</a:t>
            </a:r>
          </a:p>
          <a:p>
            <a:pPr>
              <a:lnSpc>
                <a:spcPct val="100000"/>
              </a:lnSpc>
              <a:spcBef>
                <a:spcPts val="600"/>
              </a:spcBef>
              <a:spcAft>
                <a:spcPct val="0"/>
              </a:spcAft>
              <a:buClrTx/>
              <a:buSzTx/>
              <a:buFontTx/>
              <a:buNone/>
            </a:pPr>
            <a:r>
              <a:rPr lang="tr-TR" altLang="tr-TR" sz="2400" b="1" dirty="0" smtClean="0">
                <a:solidFill>
                  <a:srgbClr val="0000FF"/>
                </a:solidFill>
                <a:latin typeface="Arial" panose="020B0604020202020204" pitchFamily="34" charset="0"/>
                <a:cs typeface="Arial" panose="020B0604020202020204" pitchFamily="34" charset="0"/>
              </a:rPr>
              <a:t>Suriye</a:t>
            </a:r>
            <a:r>
              <a:rPr lang="tr-TR" altLang="tr-TR" sz="2400" b="1" dirty="0">
                <a:solidFill>
                  <a:srgbClr val="0000FF"/>
                </a:solidFill>
                <a:latin typeface="Arial" panose="020B0604020202020204" pitchFamily="34" charset="0"/>
                <a:cs typeface="Arial" panose="020B0604020202020204" pitchFamily="34" charset="0"/>
              </a:rPr>
              <a:t>			        </a:t>
            </a:r>
            <a:r>
              <a:rPr lang="tr-TR" altLang="tr-TR" sz="2400" b="1" dirty="0" smtClean="0">
                <a:solidFill>
                  <a:srgbClr val="0000FF"/>
                </a:solidFill>
                <a:latin typeface="Arial" panose="020B0604020202020204" pitchFamily="34" charset="0"/>
                <a:cs typeface="Arial" panose="020B0604020202020204" pitchFamily="34" charset="0"/>
              </a:rPr>
              <a:t>  </a:t>
            </a:r>
            <a:r>
              <a:rPr lang="tr-TR" altLang="tr-TR" sz="2400" b="1" dirty="0">
                <a:solidFill>
                  <a:srgbClr val="0000FF"/>
                </a:solidFill>
                <a:latin typeface="Arial" panose="020B0604020202020204" pitchFamily="34" charset="0"/>
                <a:cs typeface="Arial" panose="020B0604020202020204" pitchFamily="34" charset="0"/>
              </a:rPr>
              <a:t>		   1.420	                    950</a:t>
            </a:r>
          </a:p>
          <a:p>
            <a:pPr>
              <a:lnSpc>
                <a:spcPct val="100000"/>
              </a:lnSpc>
              <a:spcBef>
                <a:spcPts val="600"/>
              </a:spcBef>
              <a:spcAft>
                <a:spcPct val="0"/>
              </a:spcAft>
              <a:buClrTx/>
              <a:buSzTx/>
              <a:buFontTx/>
              <a:buNone/>
            </a:pPr>
            <a:r>
              <a:rPr lang="tr-TR" altLang="tr-TR" sz="2400" b="1" dirty="0">
                <a:solidFill>
                  <a:srgbClr val="0000FF"/>
                </a:solidFill>
                <a:latin typeface="Arial" panose="020B0604020202020204" pitchFamily="34" charset="0"/>
                <a:cs typeface="Arial" panose="020B0604020202020204" pitchFamily="34" charset="0"/>
              </a:rPr>
              <a:t>İ</a:t>
            </a:r>
            <a:r>
              <a:rPr lang="tr-TR" altLang="tr-TR" sz="2400" b="1" dirty="0" smtClean="0">
                <a:solidFill>
                  <a:srgbClr val="0000FF"/>
                </a:solidFill>
                <a:latin typeface="Arial" panose="020B0604020202020204" pitchFamily="34" charset="0"/>
                <a:cs typeface="Arial" panose="020B0604020202020204" pitchFamily="34" charset="0"/>
              </a:rPr>
              <a:t>srail</a:t>
            </a:r>
            <a:r>
              <a:rPr lang="tr-TR" altLang="tr-TR" sz="2400" b="1" dirty="0">
                <a:solidFill>
                  <a:srgbClr val="0000FF"/>
                </a:solidFill>
                <a:latin typeface="Arial" panose="020B0604020202020204" pitchFamily="34" charset="0"/>
                <a:cs typeface="Arial" panose="020B0604020202020204" pitchFamily="34" charset="0"/>
              </a:rPr>
              <a:t>			     	   			     300	          		    150</a:t>
            </a:r>
          </a:p>
          <a:p>
            <a:pPr>
              <a:lnSpc>
                <a:spcPct val="100000"/>
              </a:lnSpc>
              <a:spcBef>
                <a:spcPts val="600"/>
              </a:spcBef>
              <a:spcAft>
                <a:spcPct val="0"/>
              </a:spcAft>
              <a:buClrTx/>
              <a:buSzTx/>
              <a:buFontTx/>
              <a:buNone/>
            </a:pPr>
            <a:r>
              <a:rPr lang="tr-TR" altLang="tr-TR" sz="2400" b="1" dirty="0" smtClean="0">
                <a:solidFill>
                  <a:srgbClr val="0000FF"/>
                </a:solidFill>
                <a:latin typeface="Arial" panose="020B0604020202020204" pitchFamily="34" charset="0"/>
                <a:cs typeface="Arial" panose="020B0604020202020204" pitchFamily="34" charset="0"/>
              </a:rPr>
              <a:t>Ürdün	</a:t>
            </a:r>
            <a:r>
              <a:rPr lang="tr-TR" altLang="tr-TR" sz="2400" b="1" dirty="0">
                <a:solidFill>
                  <a:srgbClr val="0000FF"/>
                </a:solidFill>
                <a:latin typeface="Arial" panose="020B0604020202020204" pitchFamily="34" charset="0"/>
                <a:cs typeface="Arial" panose="020B0604020202020204" pitchFamily="34" charset="0"/>
              </a:rPr>
              <a:t>		     	 			     250	                      90</a:t>
            </a:r>
          </a:p>
          <a:p>
            <a:pPr>
              <a:lnSpc>
                <a:spcPct val="100000"/>
              </a:lnSpc>
              <a:spcBef>
                <a:spcPts val="600"/>
              </a:spcBef>
              <a:spcAft>
                <a:spcPct val="0"/>
              </a:spcAft>
              <a:buClrTx/>
              <a:buSzTx/>
              <a:buFontTx/>
              <a:buNone/>
            </a:pPr>
            <a:r>
              <a:rPr lang="tr-TR" altLang="tr-TR" sz="2400" b="1" dirty="0" smtClean="0">
                <a:solidFill>
                  <a:srgbClr val="0000FF"/>
                </a:solidFill>
                <a:latin typeface="Arial" panose="020B0604020202020204" pitchFamily="34" charset="0"/>
                <a:cs typeface="Arial" panose="020B0604020202020204" pitchFamily="34" charset="0"/>
              </a:rPr>
              <a:t>Filistin</a:t>
            </a:r>
            <a:r>
              <a:rPr lang="tr-TR" altLang="tr-TR" sz="2400" b="1" dirty="0">
                <a:solidFill>
                  <a:srgbClr val="0000FF"/>
                </a:solidFill>
                <a:latin typeface="Arial" panose="020B0604020202020204" pitchFamily="34" charset="0"/>
                <a:cs typeface="Arial" panose="020B0604020202020204" pitchFamily="34" charset="0"/>
              </a:rPr>
              <a:t>						     100          	     	           40</a:t>
            </a:r>
          </a:p>
        </p:txBody>
      </p:sp>
      <p:sp>
        <p:nvSpPr>
          <p:cNvPr id="7172" name="Rectangle 4"/>
          <p:cNvSpPr>
            <a:spLocks noChangeArrowheads="1"/>
          </p:cNvSpPr>
          <p:nvPr/>
        </p:nvSpPr>
        <p:spPr bwMode="auto">
          <a:xfrm>
            <a:off x="660773" y="1143000"/>
            <a:ext cx="777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Aft>
                <a:spcPct val="0"/>
              </a:spcAft>
              <a:buClrTx/>
              <a:buSzTx/>
              <a:buFontTx/>
              <a:buNone/>
            </a:pPr>
            <a:r>
              <a:rPr lang="tr-TR" altLang="tr-TR" sz="2400" b="1" dirty="0" smtClean="0">
                <a:solidFill>
                  <a:srgbClr val="0000FF"/>
                </a:solidFill>
                <a:latin typeface="Verdana" panose="020B0604030504040204" pitchFamily="34" charset="0"/>
                <a:cs typeface="Arial" panose="020B0604020202020204" pitchFamily="34" charset="0"/>
              </a:rPr>
              <a:t>Kişi Başına Düşen Yıllık Su Miktarı </a:t>
            </a:r>
            <a:r>
              <a:rPr lang="tr-TR" altLang="tr-TR" sz="2400" b="1" dirty="0">
                <a:solidFill>
                  <a:srgbClr val="FF0000"/>
                </a:solidFill>
                <a:latin typeface="Verdana" panose="020B0604030504040204" pitchFamily="34" charset="0"/>
                <a:cs typeface="Arial" panose="020B0604020202020204" pitchFamily="34" charset="0"/>
              </a:rPr>
              <a:t>(</a:t>
            </a:r>
            <a:r>
              <a:rPr lang="tr-TR" altLang="tr-TR" sz="2400" b="1" dirty="0" smtClean="0">
                <a:solidFill>
                  <a:srgbClr val="FF0000"/>
                </a:solidFill>
                <a:latin typeface="Verdana" panose="020B0604030504040204" pitchFamily="34" charset="0"/>
                <a:cs typeface="Arial" panose="020B0604020202020204" pitchFamily="34" charset="0"/>
              </a:rPr>
              <a:t>m</a:t>
            </a:r>
            <a:r>
              <a:rPr lang="tr-TR" altLang="tr-TR" sz="2400" b="1" baseline="30000" dirty="0" smtClean="0">
                <a:solidFill>
                  <a:srgbClr val="FF0000"/>
                </a:solidFill>
                <a:latin typeface="Verdana" panose="020B0604030504040204" pitchFamily="34" charset="0"/>
                <a:cs typeface="Arial" panose="020B0604020202020204" pitchFamily="34" charset="0"/>
              </a:rPr>
              <a:t>3</a:t>
            </a:r>
            <a:r>
              <a:rPr lang="tr-TR" altLang="tr-TR" sz="2400" b="1" dirty="0" smtClean="0">
                <a:solidFill>
                  <a:srgbClr val="FF0000"/>
                </a:solidFill>
                <a:latin typeface="Verdana" panose="020B0604030504040204" pitchFamily="34" charset="0"/>
                <a:cs typeface="Arial" panose="020B0604020202020204" pitchFamily="34" charset="0"/>
              </a:rPr>
              <a:t>/yıl</a:t>
            </a:r>
            <a:r>
              <a:rPr lang="tr-TR" altLang="tr-TR" sz="2400" b="1" dirty="0" smtClean="0">
                <a:solidFill>
                  <a:srgbClr val="FF0000"/>
                </a:solidFill>
                <a:latin typeface="Arial" panose="020B0604020202020204" pitchFamily="34" charset="0"/>
                <a:cs typeface="Arial" panose="020B0604020202020204" pitchFamily="34" charset="0"/>
              </a:rPr>
              <a:t>)</a:t>
            </a:r>
            <a:endParaRPr lang="tr-TR" altLang="tr-TR" sz="2400" b="1" dirty="0">
              <a:solidFill>
                <a:srgbClr val="FF0000"/>
              </a:solidFill>
              <a:latin typeface="Arial" panose="020B0604020202020204" pitchFamily="34" charset="0"/>
              <a:cs typeface="Arial" panose="020B0604020202020204" pitchFamily="34" charset="0"/>
            </a:endParaRPr>
          </a:p>
        </p:txBody>
      </p:sp>
      <p:sp>
        <p:nvSpPr>
          <p:cNvPr id="7173" name="Text Box 6"/>
          <p:cNvSpPr txBox="1">
            <a:spLocks noChangeArrowheads="1"/>
          </p:cNvSpPr>
          <p:nvPr/>
        </p:nvSpPr>
        <p:spPr bwMode="auto">
          <a:xfrm>
            <a:off x="250825" y="6519863"/>
            <a:ext cx="8351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50000"/>
              </a:spcBef>
              <a:spcAft>
                <a:spcPct val="0"/>
              </a:spcAft>
              <a:buClrTx/>
              <a:buSzTx/>
              <a:buFontTx/>
              <a:buNone/>
            </a:pPr>
            <a:r>
              <a:rPr lang="tr-TR" altLang="tr-TR" sz="1400" b="1" dirty="0">
                <a:solidFill>
                  <a:srgbClr val="FF0000"/>
                </a:solidFill>
                <a:latin typeface="Arial" panose="020B0604020202020204" pitchFamily="34" charset="0"/>
                <a:cs typeface="Arial" panose="020B0604020202020204" pitchFamily="34" charset="0"/>
              </a:rPr>
              <a:t>*</a:t>
            </a:r>
            <a:r>
              <a:rPr lang="tr-TR" altLang="tr-TR" sz="1400" b="1" dirty="0">
                <a:solidFill>
                  <a:srgbClr val="0000FF"/>
                </a:solidFill>
                <a:latin typeface="Arial" panose="020B0604020202020204" pitchFamily="34" charset="0"/>
                <a:cs typeface="Arial" panose="020B0604020202020204" pitchFamily="34" charset="0"/>
              </a:rPr>
              <a:t> </a:t>
            </a:r>
            <a:r>
              <a:rPr lang="tr-TR" altLang="tr-TR" sz="1400" b="1" dirty="0" smtClean="0">
                <a:solidFill>
                  <a:srgbClr val="0000FF"/>
                </a:solidFill>
                <a:latin typeface="Arial" panose="020B0604020202020204" pitchFamily="34" charset="0"/>
                <a:cs typeface="Arial" panose="020B0604020202020204" pitchFamily="34" charset="0"/>
              </a:rPr>
              <a:t>2023 için Türkiye nüfusu tahmini 85 milyon olarak kabul edilmiştir.</a:t>
            </a:r>
            <a:endParaRPr lang="tr-TR" altLang="tr-TR" sz="1400" b="1" dirty="0">
              <a:solidFill>
                <a:srgbClr val="0000FF"/>
              </a:solidFill>
              <a:latin typeface="Arial" panose="020B0604020202020204" pitchFamily="34" charset="0"/>
              <a:cs typeface="Arial" panose="020B0604020202020204" pitchFamily="34" charset="0"/>
            </a:endParaRPr>
          </a:p>
        </p:txBody>
      </p:sp>
      <p:sp>
        <p:nvSpPr>
          <p:cNvPr id="9" name="8 Dikdörtgen"/>
          <p:cNvSpPr/>
          <p:nvPr/>
        </p:nvSpPr>
        <p:spPr>
          <a:xfrm>
            <a:off x="1115616" y="9531"/>
            <a:ext cx="6480720" cy="89383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tr-TR" sz="2800" b="1" dirty="0" smtClean="0">
                <a:solidFill>
                  <a:srgbClr val="0070C0"/>
                </a:solidFill>
                <a:latin typeface="Arial" charset="0"/>
              </a:rPr>
              <a:t>TÜRKİYE SU ZENGİNİ BİR ÜLKE DEĞİLDİR</a:t>
            </a:r>
            <a:endParaRPr lang="tr-TR" sz="2800" b="1" dirty="0">
              <a:solidFill>
                <a:srgbClr val="0070C0"/>
              </a:solidFill>
              <a:latin typeface="Arial" charset="0"/>
            </a:endParaRPr>
          </a:p>
        </p:txBody>
      </p:sp>
    </p:spTree>
    <p:extLst>
      <p:ext uri="{BB962C8B-B14F-4D97-AF65-F5344CB8AC3E}">
        <p14:creationId xmlns:p14="http://schemas.microsoft.com/office/powerpoint/2010/main" val="11277572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6 Metin kutusu"/>
          <p:cNvSpPr txBox="1">
            <a:spLocks noChangeArrowheads="1"/>
          </p:cNvSpPr>
          <p:nvPr/>
        </p:nvSpPr>
        <p:spPr bwMode="auto">
          <a:xfrm>
            <a:off x="611188" y="1235075"/>
            <a:ext cx="8137525" cy="192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1200"/>
              </a:spcBef>
              <a:buFontTx/>
              <a:buNone/>
              <a:defRPr/>
            </a:pPr>
            <a:r>
              <a:rPr lang="tr-TR" altLang="tr-TR" sz="2400" b="1" dirty="0" smtClean="0">
                <a:solidFill>
                  <a:srgbClr val="0000FF"/>
                </a:solidFill>
                <a:latin typeface="Calibri" pitchFamily="-112" charset="0"/>
              </a:rPr>
              <a:t>Sulama: </a:t>
            </a:r>
            <a:r>
              <a:rPr lang="tr-TR" altLang="tr-TR" sz="2400" b="1" dirty="0" smtClean="0">
                <a:solidFill>
                  <a:srgbClr val="FF0000"/>
                </a:solidFill>
                <a:latin typeface="Calibri" pitchFamily="-112" charset="0"/>
              </a:rPr>
              <a:t>32 milyar m</a:t>
            </a:r>
            <a:r>
              <a:rPr lang="tr-TR" altLang="tr-TR" sz="2400" b="1" baseline="30000" dirty="0" smtClean="0">
                <a:solidFill>
                  <a:srgbClr val="FF0000"/>
                </a:solidFill>
                <a:latin typeface="Calibri" pitchFamily="-112" charset="0"/>
              </a:rPr>
              <a:t>3</a:t>
            </a:r>
            <a:r>
              <a:rPr lang="tr-TR" altLang="tr-TR" sz="2400" b="1" dirty="0" smtClean="0">
                <a:solidFill>
                  <a:srgbClr val="FF0000"/>
                </a:solidFill>
                <a:latin typeface="Calibri" pitchFamily="-112" charset="0"/>
              </a:rPr>
              <a:t> </a:t>
            </a:r>
            <a:r>
              <a:rPr lang="tr-TR" altLang="tr-TR" sz="2400" b="1" dirty="0" smtClean="0">
                <a:solidFill>
                  <a:schemeClr val="accent6"/>
                </a:solidFill>
                <a:latin typeface="Calibri" pitchFamily="-112" charset="0"/>
              </a:rPr>
              <a:t>(%73)</a:t>
            </a:r>
          </a:p>
          <a:p>
            <a:pPr eaLnBrk="1" hangingPunct="1">
              <a:spcBef>
                <a:spcPts val="1200"/>
              </a:spcBef>
              <a:buFontTx/>
              <a:buNone/>
              <a:defRPr/>
            </a:pPr>
            <a:r>
              <a:rPr lang="tr-TR" altLang="tr-TR" sz="2400" b="1" dirty="0" smtClean="0">
                <a:solidFill>
                  <a:srgbClr val="0000FF"/>
                </a:solidFill>
                <a:latin typeface="Calibri" pitchFamily="-112" charset="0"/>
              </a:rPr>
              <a:t>İçme Suyu : </a:t>
            </a:r>
            <a:r>
              <a:rPr lang="tr-TR" altLang="tr-TR" sz="2400" b="1" dirty="0" smtClean="0">
                <a:solidFill>
                  <a:srgbClr val="FF0000"/>
                </a:solidFill>
                <a:latin typeface="Calibri" pitchFamily="-112" charset="0"/>
              </a:rPr>
              <a:t>7 milyar m</a:t>
            </a:r>
            <a:r>
              <a:rPr lang="tr-TR" altLang="tr-TR" sz="2400" b="1" baseline="30000" dirty="0" smtClean="0">
                <a:solidFill>
                  <a:srgbClr val="FF0000"/>
                </a:solidFill>
                <a:latin typeface="Calibri" pitchFamily="-112" charset="0"/>
              </a:rPr>
              <a:t>3</a:t>
            </a:r>
            <a:r>
              <a:rPr lang="tr-TR" altLang="tr-TR" sz="2400" b="1" dirty="0" smtClean="0">
                <a:solidFill>
                  <a:srgbClr val="FF0000"/>
                </a:solidFill>
                <a:latin typeface="Calibri" pitchFamily="-112" charset="0"/>
              </a:rPr>
              <a:t> </a:t>
            </a:r>
            <a:r>
              <a:rPr lang="tr-TR" altLang="tr-TR" sz="2400" b="1" dirty="0" smtClean="0">
                <a:solidFill>
                  <a:schemeClr val="accent6"/>
                </a:solidFill>
                <a:latin typeface="Calibri" pitchFamily="-112" charset="0"/>
              </a:rPr>
              <a:t>(%16)</a:t>
            </a:r>
          </a:p>
          <a:p>
            <a:pPr eaLnBrk="1" hangingPunct="1">
              <a:spcBef>
                <a:spcPts val="1200"/>
              </a:spcBef>
              <a:buFontTx/>
              <a:buNone/>
              <a:defRPr/>
            </a:pPr>
            <a:r>
              <a:rPr lang="tr-TR" altLang="tr-TR" sz="2400" b="1" dirty="0" smtClean="0">
                <a:solidFill>
                  <a:srgbClr val="0000FF"/>
                </a:solidFill>
                <a:latin typeface="Calibri" pitchFamily="-112" charset="0"/>
              </a:rPr>
              <a:t>Endüstriyel Kullanım: </a:t>
            </a:r>
            <a:r>
              <a:rPr lang="tr-TR" altLang="tr-TR" sz="2400" b="1" dirty="0" smtClean="0">
                <a:solidFill>
                  <a:srgbClr val="FF0000"/>
                </a:solidFill>
                <a:latin typeface="Calibri" pitchFamily="-112" charset="0"/>
              </a:rPr>
              <a:t>5 milyar m</a:t>
            </a:r>
            <a:r>
              <a:rPr lang="tr-TR" altLang="tr-TR" sz="2400" b="1" baseline="30000" dirty="0" smtClean="0">
                <a:solidFill>
                  <a:srgbClr val="FF0000"/>
                </a:solidFill>
                <a:latin typeface="Calibri" pitchFamily="-112" charset="0"/>
              </a:rPr>
              <a:t>3</a:t>
            </a:r>
            <a:r>
              <a:rPr lang="tr-TR" altLang="tr-TR" sz="2400" b="1" dirty="0" smtClean="0">
                <a:solidFill>
                  <a:srgbClr val="FF0000"/>
                </a:solidFill>
                <a:latin typeface="Calibri" pitchFamily="-112" charset="0"/>
              </a:rPr>
              <a:t> </a:t>
            </a:r>
            <a:r>
              <a:rPr lang="tr-TR" altLang="tr-TR" sz="2400" b="1" dirty="0" smtClean="0">
                <a:solidFill>
                  <a:schemeClr val="accent6"/>
                </a:solidFill>
                <a:latin typeface="Calibri" pitchFamily="-112" charset="0"/>
              </a:rPr>
              <a:t>(%11)</a:t>
            </a:r>
          </a:p>
          <a:p>
            <a:pPr eaLnBrk="1" hangingPunct="1">
              <a:spcBef>
                <a:spcPts val="1200"/>
              </a:spcBef>
              <a:buFontTx/>
              <a:buNone/>
              <a:defRPr/>
            </a:pPr>
            <a:r>
              <a:rPr lang="tr-TR" altLang="tr-TR" sz="2400" b="1" dirty="0" smtClean="0">
                <a:solidFill>
                  <a:srgbClr val="0000FF"/>
                </a:solidFill>
                <a:latin typeface="Calibri" pitchFamily="-112" charset="0"/>
              </a:rPr>
              <a:t>Toplam Kullanılan Su: </a:t>
            </a:r>
            <a:r>
              <a:rPr lang="tr-TR" altLang="tr-TR" sz="2400" b="1" dirty="0" smtClean="0">
                <a:solidFill>
                  <a:srgbClr val="FF0000"/>
                </a:solidFill>
                <a:latin typeface="Calibri" pitchFamily="-112" charset="0"/>
              </a:rPr>
              <a:t>44 </a:t>
            </a:r>
            <a:r>
              <a:rPr lang="tr-TR" altLang="tr-TR" sz="2400" b="1" dirty="0" err="1" smtClean="0">
                <a:solidFill>
                  <a:srgbClr val="FF0000"/>
                </a:solidFill>
                <a:latin typeface="Calibri" pitchFamily="-112" charset="0"/>
              </a:rPr>
              <a:t>billion</a:t>
            </a:r>
            <a:r>
              <a:rPr lang="tr-TR" altLang="tr-TR" sz="2400" b="1" dirty="0" smtClean="0">
                <a:solidFill>
                  <a:srgbClr val="FF0000"/>
                </a:solidFill>
                <a:latin typeface="Calibri" pitchFamily="-112" charset="0"/>
              </a:rPr>
              <a:t> m</a:t>
            </a:r>
            <a:r>
              <a:rPr lang="tr-TR" altLang="tr-TR" sz="2400" b="1" baseline="30000" dirty="0" smtClean="0">
                <a:solidFill>
                  <a:srgbClr val="FF0000"/>
                </a:solidFill>
                <a:latin typeface="Calibri" pitchFamily="-112" charset="0"/>
              </a:rPr>
              <a:t>3</a:t>
            </a:r>
          </a:p>
        </p:txBody>
      </p:sp>
      <p:graphicFrame>
        <p:nvGraphicFramePr>
          <p:cNvPr id="2" name="3 Grafik"/>
          <p:cNvGraphicFramePr>
            <a:graphicFrameLocks/>
          </p:cNvGraphicFramePr>
          <p:nvPr>
            <p:extLst>
              <p:ext uri="{D42A27DB-BD31-4B8C-83A1-F6EECF244321}">
                <p14:modId xmlns:p14="http://schemas.microsoft.com/office/powerpoint/2010/main" val="2379796520"/>
              </p:ext>
            </p:extLst>
          </p:nvPr>
        </p:nvGraphicFramePr>
        <p:xfrm>
          <a:off x="755576" y="3356992"/>
          <a:ext cx="7561337" cy="32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827584" y="426130"/>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2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buFont typeface="Times New Roman" panose="02020603050405020304" pitchFamily="18" charset="0"/>
              <a:buNone/>
            </a:pPr>
            <a:r>
              <a:rPr lang="tr-TR" altLang="tr-TR" sz="2400" b="1" dirty="0" smtClean="0">
                <a:solidFill>
                  <a:srgbClr val="0070C0"/>
                </a:solidFill>
                <a:latin typeface="Arial" panose="020B0604020202020204" pitchFamily="34" charset="0"/>
                <a:cs typeface="Arial" panose="020B0604020202020204" pitchFamily="34" charset="0"/>
              </a:rPr>
              <a:t>TÜRKİYE’NİN SU POTANSİYELİ</a:t>
            </a:r>
            <a:endParaRPr lang="tr-TR" altLang="tr-TR"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540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373063"/>
            <a:ext cx="65722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a:solidFill>
                  <a:srgbClr val="0070C0"/>
                </a:solidFill>
              </a:rPr>
              <a:t>SU AYAKİZİ - KAVRAMLAR</a:t>
            </a:r>
          </a:p>
        </p:txBody>
      </p:sp>
      <p:sp>
        <p:nvSpPr>
          <p:cNvPr id="10243" name="Text Box 4"/>
          <p:cNvSpPr txBox="1">
            <a:spLocks noChangeArrowheads="1"/>
          </p:cNvSpPr>
          <p:nvPr/>
        </p:nvSpPr>
        <p:spPr bwMode="auto">
          <a:xfrm>
            <a:off x="1619672" y="2204864"/>
            <a:ext cx="6048672" cy="1637949"/>
          </a:xfrm>
          <a:prstGeom prst="rect">
            <a:avLst/>
          </a:prstGeom>
          <a:blipFill>
            <a:blip r:embed="rId3"/>
            <a:tile tx="0" ty="0" sx="100000" sy="100000" flip="none" algn="tl"/>
          </a:blipFill>
          <a:ln>
            <a:noFill/>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 ÇALIŞMALARI KAPSAMINDAKİ KAVRAMLAR</a:t>
            </a:r>
            <a:endPar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373063"/>
            <a:ext cx="65722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a:solidFill>
                  <a:srgbClr val="0070C0"/>
                </a:solidFill>
              </a:rPr>
              <a:t>SU AYAKİZİ - KAVRAMLAR</a:t>
            </a:r>
          </a:p>
        </p:txBody>
      </p:sp>
      <p:sp>
        <p:nvSpPr>
          <p:cNvPr id="4" name="Rectangle 2"/>
          <p:cNvSpPr txBox="1">
            <a:spLocks noChangeArrowheads="1"/>
          </p:cNvSpPr>
          <p:nvPr/>
        </p:nvSpPr>
        <p:spPr bwMode="auto">
          <a:xfrm>
            <a:off x="1871700" y="1700807"/>
            <a:ext cx="5400600" cy="380895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normAutofit fontScale="45000" lnSpcReduction="20000"/>
          </a:bodyPr>
          <a:lstStyle>
            <a:lvl1pPr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10000"/>
              </a:lnSpc>
              <a:tabLst>
                <a:tab pos="265113" algn="l"/>
                <a:tab pos="530225" algn="l"/>
              </a:tabLst>
              <a:defRPr/>
            </a:pPr>
            <a:r>
              <a:rPr lang="tr-TR" sz="4000" b="1" dirty="0" smtClean="0">
                <a:solidFill>
                  <a:schemeClr val="tx1"/>
                </a:solidFill>
                <a:latin typeface="Arial" pitchFamily="34" charset="0"/>
                <a:cs typeface="Arial" pitchFamily="34" charset="0"/>
              </a:rPr>
              <a:t/>
            </a:r>
            <a:br>
              <a:rPr lang="tr-TR" sz="4000" b="1" dirty="0" smtClean="0">
                <a:solidFill>
                  <a:schemeClr val="tx1"/>
                </a:solidFill>
                <a:latin typeface="Arial" pitchFamily="34" charset="0"/>
                <a:cs typeface="Arial" pitchFamily="34" charset="0"/>
              </a:rPr>
            </a:br>
            <a:r>
              <a:rPr lang="tr-TR" sz="6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SANAL SU</a:t>
            </a:r>
            <a:endParaRPr lang="tr-TR" sz="4700" b="1" dirty="0">
              <a:solidFill>
                <a:schemeClr val="accent6">
                  <a:lumMod val="60000"/>
                  <a:lumOff val="40000"/>
                </a:schemeClr>
              </a:solidFill>
              <a:latin typeface="Arial" pitchFamily="34" charset="0"/>
              <a:cs typeface="Arial" pitchFamily="34" charset="0"/>
            </a:endParaRPr>
          </a:p>
          <a:p>
            <a:pPr algn="ctr">
              <a:lnSpc>
                <a:spcPct val="110000"/>
              </a:lnSpc>
              <a:tabLst>
                <a:tab pos="265113" algn="l"/>
                <a:tab pos="530225" algn="l"/>
              </a:tabLst>
              <a:defRPr/>
            </a:pPr>
            <a:r>
              <a:rPr lang="tr-TR" sz="7300" b="1" dirty="0" smtClean="0">
                <a:solidFill>
                  <a:schemeClr val="accent6">
                    <a:lumMod val="60000"/>
                    <a:lumOff val="40000"/>
                  </a:schemeClr>
                </a:solidFill>
                <a:latin typeface="Arial" pitchFamily="34" charset="0"/>
                <a:cs typeface="Arial" pitchFamily="34" charset="0"/>
              </a:rPr>
              <a:t>=</a:t>
            </a:r>
            <a:r>
              <a:rPr lang="tr-TR" sz="6000" b="1" dirty="0" smtClean="0">
                <a:solidFill>
                  <a:schemeClr val="accent6">
                    <a:lumMod val="60000"/>
                    <a:lumOff val="40000"/>
                  </a:schemeClr>
                </a:solidFill>
                <a:latin typeface="Arial" pitchFamily="34" charset="0"/>
                <a:cs typeface="Arial" pitchFamily="34" charset="0"/>
              </a:rPr>
              <a:t/>
            </a:r>
            <a:br>
              <a:rPr lang="tr-TR" sz="6000" b="1" dirty="0" smtClean="0">
                <a:solidFill>
                  <a:schemeClr val="accent6">
                    <a:lumMod val="60000"/>
                    <a:lumOff val="40000"/>
                  </a:schemeClr>
                </a:solidFill>
                <a:latin typeface="Arial" pitchFamily="34" charset="0"/>
                <a:cs typeface="Arial" pitchFamily="34" charset="0"/>
              </a:rPr>
            </a:br>
            <a:r>
              <a:rPr lang="tr-TR" sz="4000" b="1" dirty="0" smtClean="0">
                <a:solidFill>
                  <a:schemeClr val="tx1"/>
                </a:solidFill>
                <a:latin typeface="Arial" pitchFamily="34" charset="0"/>
                <a:cs typeface="Arial" pitchFamily="34" charset="0"/>
              </a:rPr>
              <a:t/>
            </a:r>
            <a:br>
              <a:rPr lang="tr-TR" sz="4000" b="1" dirty="0" smtClean="0">
                <a:solidFill>
                  <a:schemeClr val="tx1"/>
                </a:solidFill>
                <a:latin typeface="Arial" pitchFamily="34" charset="0"/>
                <a:cs typeface="Arial" pitchFamily="34" charset="0"/>
              </a:rPr>
            </a:br>
            <a:r>
              <a:rPr lang="tr-TR" sz="4000" b="1" dirty="0" smtClean="0">
                <a:solidFill>
                  <a:schemeClr val="tx1"/>
                </a:solidFill>
                <a:latin typeface="Arial" pitchFamily="34" charset="0"/>
                <a:cs typeface="Arial" pitchFamily="34" charset="0"/>
              </a:rPr>
              <a:t>Doğrudan su kullanımı</a:t>
            </a:r>
            <a:br>
              <a:rPr lang="tr-TR" sz="4000" b="1" dirty="0" smtClean="0">
                <a:solidFill>
                  <a:schemeClr val="tx1"/>
                </a:solidFill>
                <a:latin typeface="Arial" pitchFamily="34" charset="0"/>
                <a:cs typeface="Arial" pitchFamily="34" charset="0"/>
              </a:rPr>
            </a:br>
            <a:r>
              <a:rPr lang="tr-TR" sz="7300" b="1" dirty="0" smtClean="0">
                <a:solidFill>
                  <a:schemeClr val="accent6">
                    <a:lumMod val="60000"/>
                    <a:lumOff val="40000"/>
                  </a:schemeClr>
                </a:solidFill>
                <a:latin typeface="Arial" pitchFamily="34" charset="0"/>
                <a:cs typeface="Arial" pitchFamily="34" charset="0"/>
              </a:rPr>
              <a:t>+</a:t>
            </a:r>
            <a:r>
              <a:rPr lang="tr-TR" sz="7300" b="1" dirty="0" smtClean="0">
                <a:solidFill>
                  <a:schemeClr val="tx1"/>
                </a:solidFill>
                <a:latin typeface="Arial" pitchFamily="34" charset="0"/>
                <a:cs typeface="Arial" pitchFamily="34" charset="0"/>
              </a:rPr>
              <a:t/>
            </a:r>
            <a:br>
              <a:rPr lang="tr-TR" sz="7300" b="1" dirty="0" smtClean="0">
                <a:solidFill>
                  <a:schemeClr val="tx1"/>
                </a:solidFill>
                <a:latin typeface="Arial" pitchFamily="34" charset="0"/>
                <a:cs typeface="Arial" pitchFamily="34" charset="0"/>
              </a:rPr>
            </a:br>
            <a:r>
              <a:rPr lang="en-CA" sz="4000" b="1" dirty="0" err="1" smtClean="0">
                <a:solidFill>
                  <a:schemeClr val="tx1"/>
                </a:solidFill>
                <a:latin typeface="Arial" pitchFamily="34" charset="0"/>
                <a:cs typeface="Arial" pitchFamily="34" charset="0"/>
              </a:rPr>
              <a:t>Tükettiğimiz</a:t>
            </a:r>
            <a:r>
              <a:rPr lang="en-CA" sz="4000" b="1" dirty="0" smtClean="0">
                <a:solidFill>
                  <a:schemeClr val="tx1"/>
                </a:solidFill>
                <a:latin typeface="Arial" pitchFamily="34" charset="0"/>
                <a:cs typeface="Arial" pitchFamily="34" charset="0"/>
              </a:rPr>
              <a:t> mal </a:t>
            </a:r>
            <a:r>
              <a:rPr lang="en-CA" sz="4000" b="1" dirty="0" err="1" smtClean="0">
                <a:solidFill>
                  <a:schemeClr val="tx1"/>
                </a:solidFill>
                <a:latin typeface="Arial" pitchFamily="34" charset="0"/>
                <a:cs typeface="Arial" pitchFamily="34" charset="0"/>
              </a:rPr>
              <a:t>ve</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hizmetlerin</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üretim</a:t>
            </a:r>
            <a:r>
              <a:rPr lang="en-CA" sz="4000" b="1" dirty="0" smtClean="0">
                <a:solidFill>
                  <a:schemeClr val="tx1"/>
                </a:solidFill>
                <a:latin typeface="Arial" pitchFamily="34" charset="0"/>
                <a:cs typeface="Arial" pitchFamily="34" charset="0"/>
              </a:rPr>
              <a:t> </a:t>
            </a:r>
            <a:endParaRPr lang="tr-TR" sz="4000" b="1" dirty="0" smtClean="0">
              <a:solidFill>
                <a:schemeClr val="tx1"/>
              </a:solidFill>
              <a:latin typeface="Arial" pitchFamily="34" charset="0"/>
              <a:cs typeface="Arial" pitchFamily="34" charset="0"/>
            </a:endParaRPr>
          </a:p>
          <a:p>
            <a:pPr algn="ctr">
              <a:lnSpc>
                <a:spcPct val="110000"/>
              </a:lnSpc>
              <a:tabLst>
                <a:tab pos="265113" algn="l"/>
                <a:tab pos="530225" algn="l"/>
              </a:tabLst>
              <a:defRPr/>
            </a:pPr>
            <a:endParaRPr lang="tr-TR" sz="4000" b="1" dirty="0" smtClean="0">
              <a:solidFill>
                <a:schemeClr val="tx1"/>
              </a:solidFill>
              <a:latin typeface="Arial" pitchFamily="34" charset="0"/>
              <a:cs typeface="Arial" pitchFamily="34" charset="0"/>
            </a:endParaRPr>
          </a:p>
          <a:p>
            <a:pPr algn="ctr">
              <a:lnSpc>
                <a:spcPct val="110000"/>
              </a:lnSpc>
              <a:tabLst>
                <a:tab pos="265113" algn="l"/>
                <a:tab pos="530225" algn="l"/>
              </a:tabLst>
              <a:defRPr/>
            </a:pPr>
            <a:r>
              <a:rPr lang="en-CA" sz="4000" b="1" dirty="0" err="1" smtClean="0">
                <a:solidFill>
                  <a:schemeClr val="tx1"/>
                </a:solidFill>
                <a:latin typeface="Arial" pitchFamily="34" charset="0"/>
                <a:cs typeface="Arial" pitchFamily="34" charset="0"/>
              </a:rPr>
              <a:t>ve</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işlenme</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süreçlerinde</a:t>
            </a:r>
            <a:r>
              <a:rPr lang="en-CA" sz="4000" b="1" dirty="0" smtClean="0">
                <a:solidFill>
                  <a:schemeClr val="tx1"/>
                </a:solidFill>
                <a:latin typeface="Arial" pitchFamily="34" charset="0"/>
                <a:cs typeface="Arial" pitchFamily="34" charset="0"/>
              </a:rPr>
              <a:t> </a:t>
            </a:r>
            <a:r>
              <a:rPr lang="tr-TR" sz="4000" b="1" dirty="0" smtClean="0">
                <a:solidFill>
                  <a:schemeClr val="tx1"/>
                </a:solidFill>
                <a:latin typeface="Arial" pitchFamily="34" charset="0"/>
                <a:cs typeface="Arial" pitchFamily="34" charset="0"/>
              </a:rPr>
              <a:t>kullanılan</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su</a:t>
            </a:r>
            <a:r>
              <a:rPr lang="tr-TR" sz="4000" b="1" dirty="0" err="1" smtClean="0">
                <a:solidFill>
                  <a:schemeClr val="tx1"/>
                </a:solidFill>
                <a:latin typeface="Arial" pitchFamily="34" charset="0"/>
                <a:cs typeface="Arial" pitchFamily="34" charset="0"/>
              </a:rPr>
              <a:t>yu</a:t>
            </a:r>
            <a:r>
              <a:rPr lang="tr-TR" sz="4000" b="1" dirty="0" smtClean="0">
                <a:solidFill>
                  <a:schemeClr val="tx1"/>
                </a:solidFill>
                <a:latin typeface="Arial" pitchFamily="34" charset="0"/>
                <a:cs typeface="Arial" pitchFamily="34" charset="0"/>
              </a:rPr>
              <a:t> ifade eder</a:t>
            </a:r>
            <a:r>
              <a:rPr lang="en-CA" sz="4000" b="1" dirty="0" smtClean="0">
                <a:solidFill>
                  <a:schemeClr val="tx1"/>
                </a:solidFill>
                <a:latin typeface="Arial" pitchFamily="34" charset="0"/>
                <a:cs typeface="Arial" pitchFamily="34" charset="0"/>
              </a:rPr>
              <a:t> </a:t>
            </a:r>
            <a:r>
              <a:rPr lang="tr-TR" sz="4000" dirty="0" smtClean="0">
                <a:solidFill>
                  <a:schemeClr val="tx1"/>
                </a:solidFill>
                <a:latin typeface="Arial" pitchFamily="34" charset="0"/>
                <a:cs typeface="Arial" pitchFamily="34" charset="0"/>
              </a:rPr>
              <a:t/>
            </a:r>
            <a:br>
              <a:rPr lang="tr-TR" sz="4000" dirty="0" smtClean="0">
                <a:solidFill>
                  <a:schemeClr val="tx1"/>
                </a:solidFill>
                <a:latin typeface="Arial" pitchFamily="34" charset="0"/>
                <a:cs typeface="Arial" pitchFamily="34" charset="0"/>
              </a:rPr>
            </a:br>
            <a:r>
              <a:rPr lang="en-GB" sz="2800" dirty="0" smtClean="0">
                <a:solidFill>
                  <a:schemeClr val="tx1"/>
                </a:solidFill>
                <a:latin typeface="Arial" pitchFamily="34" charset="0"/>
                <a:cs typeface="Arial" pitchFamily="34" charset="0"/>
              </a:rPr>
              <a:t/>
            </a:r>
            <a:br>
              <a:rPr lang="en-GB" sz="2800" dirty="0" smtClean="0">
                <a:solidFill>
                  <a:schemeClr val="tx1"/>
                </a:solidFill>
                <a:latin typeface="Arial" pitchFamily="34" charset="0"/>
                <a:cs typeface="Arial" pitchFamily="34" charset="0"/>
              </a:rPr>
            </a:br>
            <a:endParaRPr lang="en-GB"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556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373063"/>
            <a:ext cx="65722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a:solidFill>
                  <a:srgbClr val="0070C0"/>
                </a:solidFill>
              </a:rPr>
              <a:t>SU AYAKİZİ - KAVRAMLAR</a:t>
            </a:r>
          </a:p>
        </p:txBody>
      </p:sp>
      <p:sp>
        <p:nvSpPr>
          <p:cNvPr id="4" name="Rectangle 2"/>
          <p:cNvSpPr txBox="1">
            <a:spLocks noChangeArrowheads="1"/>
          </p:cNvSpPr>
          <p:nvPr/>
        </p:nvSpPr>
        <p:spPr bwMode="auto">
          <a:xfrm>
            <a:off x="3275856" y="1916832"/>
            <a:ext cx="5400600" cy="380895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normAutofit fontScale="97500"/>
          </a:bodyPr>
          <a:lstStyle>
            <a:lvl1pPr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10000"/>
              </a:lnSpc>
              <a:tabLst>
                <a:tab pos="265113" algn="l"/>
                <a:tab pos="530225" algn="l"/>
              </a:tabLst>
              <a:defRPr/>
            </a:pPr>
            <a:r>
              <a:rPr lang="tr-TR" sz="4000" b="1" dirty="0" smtClean="0">
                <a:solidFill>
                  <a:schemeClr val="tx1"/>
                </a:solidFill>
                <a:latin typeface="Arial" pitchFamily="34" charset="0"/>
                <a:cs typeface="Arial" pitchFamily="34" charset="0"/>
              </a:rPr>
              <a:t/>
            </a:r>
            <a:br>
              <a:rPr lang="tr-TR" sz="4000" b="1" dirty="0" smtClean="0">
                <a:solidFill>
                  <a:schemeClr val="tx1"/>
                </a:solidFill>
                <a:latin typeface="Arial" pitchFamily="34" charset="0"/>
                <a:cs typeface="Arial" pitchFamily="34" charset="0"/>
              </a:rPr>
            </a:br>
            <a:r>
              <a:rPr lang="tr-TR"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SU AYAKİZİ</a:t>
            </a:r>
            <a:endParaRPr lang="tr-TR" sz="3700" b="1" dirty="0">
              <a:solidFill>
                <a:schemeClr val="accent6">
                  <a:lumMod val="60000"/>
                  <a:lumOff val="40000"/>
                </a:schemeClr>
              </a:solidFill>
              <a:latin typeface="Arial" pitchFamily="34" charset="0"/>
              <a:cs typeface="Arial" pitchFamily="34" charset="0"/>
            </a:endParaRPr>
          </a:p>
          <a:p>
            <a:pPr algn="ctr">
              <a:lnSpc>
                <a:spcPct val="110000"/>
              </a:lnSpc>
              <a:tabLst>
                <a:tab pos="265113" algn="l"/>
                <a:tab pos="530225" algn="l"/>
              </a:tabLst>
              <a:defRPr/>
            </a:pPr>
            <a:r>
              <a:rPr lang="tr-TR" sz="5300" b="1" dirty="0" smtClean="0">
                <a:solidFill>
                  <a:schemeClr val="accent6">
                    <a:lumMod val="60000"/>
                    <a:lumOff val="40000"/>
                  </a:schemeClr>
                </a:solidFill>
                <a:latin typeface="Arial" pitchFamily="34" charset="0"/>
                <a:cs typeface="Arial" pitchFamily="34" charset="0"/>
              </a:rPr>
              <a:t/>
            </a:r>
            <a:br>
              <a:rPr lang="tr-TR" sz="5300" b="1" dirty="0" smtClean="0">
                <a:solidFill>
                  <a:schemeClr val="accent6">
                    <a:lumMod val="60000"/>
                    <a:lumOff val="40000"/>
                  </a:schemeClr>
                </a:solidFill>
                <a:latin typeface="Arial" pitchFamily="34" charset="0"/>
                <a:cs typeface="Arial" pitchFamily="34" charset="0"/>
              </a:rPr>
            </a:br>
            <a:r>
              <a:rPr lang="tr-TR" sz="2200" b="1" dirty="0" smtClean="0">
                <a:solidFill>
                  <a:schemeClr val="tx1"/>
                </a:solidFill>
                <a:latin typeface="Arial" pitchFamily="34" charset="0"/>
                <a:cs typeface="Arial" pitchFamily="34" charset="0"/>
              </a:rPr>
              <a:t>Tüm</a:t>
            </a:r>
            <a:r>
              <a:rPr lang="en-CA" sz="2200" b="1" dirty="0" smtClean="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üretim</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ve</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tüketim</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süreçlerinde</a:t>
            </a:r>
            <a:r>
              <a:rPr lang="tr-TR"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kullanılan</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toplam</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su</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miktarını</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ifade</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eder</a:t>
            </a:r>
            <a:r>
              <a:rPr lang="en-CA" sz="2200" b="1" dirty="0">
                <a:solidFill>
                  <a:schemeClr val="tx1"/>
                </a:solidFill>
                <a:latin typeface="Arial" pitchFamily="34" charset="0"/>
                <a:cs typeface="Arial" pitchFamily="34" charset="0"/>
              </a:rPr>
              <a:t>.</a:t>
            </a:r>
            <a:r>
              <a:rPr lang="tr-TR" sz="3100" b="1" dirty="0" smtClean="0">
                <a:solidFill>
                  <a:schemeClr val="tx1"/>
                </a:solidFill>
                <a:latin typeface="Arial" pitchFamily="34" charset="0"/>
                <a:cs typeface="Arial" pitchFamily="34" charset="0"/>
              </a:rPr>
              <a:t/>
            </a:r>
            <a:br>
              <a:rPr lang="tr-TR" sz="3100" b="1" dirty="0" smtClean="0">
                <a:solidFill>
                  <a:schemeClr val="tx1"/>
                </a:solidFill>
                <a:latin typeface="Arial" pitchFamily="34" charset="0"/>
                <a:cs typeface="Arial" pitchFamily="34" charset="0"/>
              </a:rPr>
            </a:br>
            <a:r>
              <a:rPr lang="en-GB" sz="2800" dirty="0" smtClean="0">
                <a:solidFill>
                  <a:schemeClr val="tx1"/>
                </a:solidFill>
                <a:latin typeface="Arial" pitchFamily="34" charset="0"/>
                <a:cs typeface="Arial" pitchFamily="34" charset="0"/>
              </a:rPr>
              <a:t/>
            </a:r>
            <a:br>
              <a:rPr lang="en-GB" sz="2800" dirty="0" smtClean="0">
                <a:solidFill>
                  <a:schemeClr val="tx1"/>
                </a:solidFill>
                <a:latin typeface="Arial" pitchFamily="34" charset="0"/>
                <a:cs typeface="Arial" pitchFamily="34" charset="0"/>
              </a:rPr>
            </a:br>
            <a:endParaRPr lang="en-GB" sz="2800" dirty="0">
              <a:solidFill>
                <a:schemeClr val="tx1"/>
              </a:solidFill>
              <a:latin typeface="Arial" pitchFamily="34" charset="0"/>
              <a:cs typeface="Arial" pitchFamily="34" charset="0"/>
            </a:endParaRPr>
          </a:p>
        </p:txBody>
      </p:sp>
      <p:pic>
        <p:nvPicPr>
          <p:cNvPr id="5" name="Picture 2" descr="D:\Depo\Water stewardship\WF\su ayak izi web sitesi\su ayak izi web sitesi\001.jpg"/>
          <p:cNvPicPr>
            <a:picLocks noChangeAspect="1" noChangeArrowheads="1"/>
          </p:cNvPicPr>
          <p:nvPr/>
        </p:nvPicPr>
        <p:blipFill>
          <a:blip r:embed="rId3" cstate="print">
            <a:extLst>
              <a:ext uri="{28A0092B-C50C-407E-A947-70E740481C1C}">
                <a14:useLocalDpi xmlns:a14="http://schemas.microsoft.com/office/drawing/2010/main" val="0"/>
              </a:ext>
            </a:extLst>
          </a:blip>
          <a:srcRect l="26852" t="9930" r="26672" b="33839"/>
          <a:stretch>
            <a:fillRect/>
          </a:stretch>
        </p:blipFill>
        <p:spPr bwMode="auto">
          <a:xfrm>
            <a:off x="179512" y="1303736"/>
            <a:ext cx="2942615" cy="503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525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4397" y="1340768"/>
            <a:ext cx="7488832" cy="4099584"/>
          </a:xfrm>
          <a:prstGeom prst="rect">
            <a:avLst/>
          </a:prstGeom>
          <a:noFill/>
        </p:spPr>
        <p:txBody>
          <a:bodyPr wrap="square" rtlCol="0">
            <a:spAutoFit/>
          </a:bodyPr>
          <a:lstStyle/>
          <a:p>
            <a:pPr marL="285750" indent="-285750" algn="just">
              <a:buFont typeface="Arial" pitchFamily="34" charset="0"/>
              <a:buChar char="•"/>
            </a:pPr>
            <a:r>
              <a:rPr lang="tr-TR" sz="2000" dirty="0">
                <a:solidFill>
                  <a:srgbClr val="0000FF"/>
                </a:solidFill>
              </a:rPr>
              <a:t>Su kaynakları üzerindeki artan baskılar sonucu kullanılan mal ve hizmetlerin üretiminde kullanılan suyun da önem </a:t>
            </a:r>
            <a:r>
              <a:rPr lang="tr-TR" sz="2000" dirty="0" smtClean="0">
                <a:solidFill>
                  <a:srgbClr val="0000FF"/>
                </a:solidFill>
              </a:rPr>
              <a:t>kazanması,</a:t>
            </a:r>
            <a:endParaRPr lang="tr-TR" sz="2000" dirty="0">
              <a:solidFill>
                <a:srgbClr val="0000FF"/>
              </a:solidFill>
            </a:endParaRPr>
          </a:p>
          <a:p>
            <a:pPr marL="285750" indent="-285750" algn="just">
              <a:buFont typeface="Arial" pitchFamily="34" charset="0"/>
              <a:buChar char="•"/>
            </a:pPr>
            <a:endParaRPr lang="tr-TR" sz="2000" dirty="0" smtClean="0">
              <a:solidFill>
                <a:srgbClr val="0000FF"/>
              </a:solidFill>
            </a:endParaRPr>
          </a:p>
          <a:p>
            <a:pPr marL="285750" indent="-285750" algn="just">
              <a:buFont typeface="Arial" pitchFamily="34" charset="0"/>
              <a:buChar char="•"/>
            </a:pPr>
            <a:endParaRPr lang="tr-TR" sz="2000" dirty="0">
              <a:solidFill>
                <a:srgbClr val="0000FF"/>
              </a:solidFill>
            </a:endParaRPr>
          </a:p>
          <a:p>
            <a:pPr marL="342900" indent="-342900" algn="just">
              <a:buFont typeface="Arial" panose="020B0604020202020204" pitchFamily="34" charset="0"/>
              <a:buChar char="•"/>
            </a:pPr>
            <a:r>
              <a:rPr lang="tr-TR" sz="2000" dirty="0" smtClean="0">
                <a:solidFill>
                  <a:srgbClr val="0000FF"/>
                </a:solidFill>
              </a:rPr>
              <a:t>Bir tüketim </a:t>
            </a:r>
            <a:r>
              <a:rPr lang="tr-TR" sz="2000" dirty="0">
                <a:solidFill>
                  <a:srgbClr val="0000FF"/>
                </a:solidFill>
              </a:rPr>
              <a:t>malı içerisindeki “saklı suyu” hesaplamanın ve görselleştirmenin, tüketimin ve ticaretin su kaynakları üzerindeki etkisini ölçmek için son derece önemli </a:t>
            </a:r>
            <a:r>
              <a:rPr lang="tr-TR" sz="2000" dirty="0" smtClean="0">
                <a:solidFill>
                  <a:srgbClr val="0000FF"/>
                </a:solidFill>
              </a:rPr>
              <a:t>olması,</a:t>
            </a:r>
            <a:endParaRPr lang="tr-TR" sz="2000" dirty="0">
              <a:solidFill>
                <a:srgbClr val="0000FF"/>
              </a:solidFill>
            </a:endParaRPr>
          </a:p>
          <a:p>
            <a:pPr marL="285750" indent="-285750" algn="just">
              <a:buFont typeface="Arial" pitchFamily="34" charset="0"/>
              <a:buChar char="•"/>
            </a:pPr>
            <a:endParaRPr lang="tr-TR" sz="2000" dirty="0" smtClean="0">
              <a:solidFill>
                <a:srgbClr val="0000FF"/>
              </a:solidFill>
            </a:endParaRPr>
          </a:p>
          <a:p>
            <a:pPr marL="285750" indent="-285750" algn="just">
              <a:buFont typeface="Arial" pitchFamily="34" charset="0"/>
              <a:buChar char="•"/>
            </a:pPr>
            <a:endParaRPr lang="tr-TR" sz="2000" dirty="0">
              <a:solidFill>
                <a:srgbClr val="0000FF"/>
              </a:solidFill>
            </a:endParaRPr>
          </a:p>
          <a:p>
            <a:pPr marL="342900" indent="-342900" algn="just">
              <a:buFont typeface="Arial" pitchFamily="34" charset="0"/>
              <a:buChar char="•"/>
            </a:pPr>
            <a:r>
              <a:rPr lang="tr-TR" sz="2000" dirty="0" smtClean="0">
                <a:solidFill>
                  <a:srgbClr val="0000FF"/>
                </a:solidFill>
              </a:rPr>
              <a:t>Üretim süreçlerinde su kullanımı yoğun olan ürünlerle birlikte yerel su kaynaklarının da coğrafi sınırlarının dışına çıktığı kabulü,</a:t>
            </a:r>
          </a:p>
          <a:p>
            <a:pPr algn="just"/>
            <a:endParaRPr lang="tr-TR" sz="2000" b="1" dirty="0" smtClean="0">
              <a:solidFill>
                <a:srgbClr val="0000FF"/>
              </a:solidFill>
            </a:endParaRPr>
          </a:p>
        </p:txBody>
      </p:sp>
      <p:sp>
        <p:nvSpPr>
          <p:cNvPr id="3" name="Rectangle 2"/>
          <p:cNvSpPr>
            <a:spLocks noChangeArrowheads="1"/>
          </p:cNvSpPr>
          <p:nvPr/>
        </p:nvSpPr>
        <p:spPr bwMode="auto">
          <a:xfrm>
            <a:off x="1331640" y="188640"/>
            <a:ext cx="6382469" cy="7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a:solidFill>
                  <a:srgbClr val="0070C0"/>
                </a:solidFill>
              </a:rPr>
              <a:t>SU AYAKİZİ </a:t>
            </a:r>
            <a:r>
              <a:rPr lang="tr-TR" sz="2400" b="1" dirty="0" smtClean="0">
                <a:solidFill>
                  <a:srgbClr val="0070C0"/>
                </a:solidFill>
              </a:rPr>
              <a:t>VE SANAL SU KAVRAMLARININ ÇIKIŞ NOKTASI</a:t>
            </a:r>
            <a:endParaRPr lang="tr-TR" sz="2400" b="1" dirty="0">
              <a:solidFill>
                <a:srgbClr val="0070C0"/>
              </a:solidFill>
            </a:endParaRPr>
          </a:p>
        </p:txBody>
      </p:sp>
    </p:spTree>
    <p:extLst>
      <p:ext uri="{BB962C8B-B14F-4D97-AF65-F5344CB8AC3E}">
        <p14:creationId xmlns:p14="http://schemas.microsoft.com/office/powerpoint/2010/main" val="885710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YG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Calibri"/>
        <a:ea typeface="Microsoft YaHei"/>
        <a:cs typeface=""/>
      </a:majorFont>
      <a:minorFont>
        <a:latin typeface="Calibri"/>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Microsoft YaHei"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Microsoft YaHei" pitchFamily="34" charset="-122"/>
          </a:defRPr>
        </a:defPPr>
      </a:lstStyle>
    </a:ln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a SYGM" id="{BEDFA2DE-B171-4AC1-9E0E-B7D6106C5E03}" vid="{78FE7C80-0023-4460-986A-6FCB65498E44}"/>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7618C5-DCED-4752-80D4-8D251A5B89B2}"/>
</file>

<file path=customXml/itemProps2.xml><?xml version="1.0" encoding="utf-8"?>
<ds:datastoreItem xmlns:ds="http://schemas.openxmlformats.org/officeDocument/2006/customXml" ds:itemID="{E9946AE6-2E67-4B81-9685-3092873457CD}"/>
</file>

<file path=customXml/itemProps3.xml><?xml version="1.0" encoding="utf-8"?>
<ds:datastoreItem xmlns:ds="http://schemas.openxmlformats.org/officeDocument/2006/customXml" ds:itemID="{908C2B2F-B643-4760-BBB2-FB54679C8B13}"/>
</file>

<file path=docProps/app.xml><?xml version="1.0" encoding="utf-8"?>
<Properties xmlns="http://schemas.openxmlformats.org/officeDocument/2006/extended-properties" xmlns:vt="http://schemas.openxmlformats.org/officeDocument/2006/docPropsVTypes">
  <Template/>
  <TotalTime>933</TotalTime>
  <Words>2274</Words>
  <Application>Microsoft Office PowerPoint</Application>
  <PresentationFormat>Ekran Gösterisi (4:3)</PresentationFormat>
  <Paragraphs>391</Paragraphs>
  <Slides>35</Slides>
  <Notes>30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35</vt:i4>
      </vt:variant>
    </vt:vector>
  </HeadingPairs>
  <TitlesOfParts>
    <vt:vector size="37" baseType="lpstr">
      <vt:lpstr>Tema SYGM</vt:lpstr>
      <vt:lpstr>Microsoft Excel Grafiği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TÜRKİYE’NİN SU AYAK İZİ RAPORU KAPSAMINDA  BELİRLENEN TEMEL ÜRÜNLER </vt:lpstr>
      <vt:lpstr>PowerPoint Sunusu</vt:lpstr>
      <vt:lpstr>TÜRKİYE’NİN SU AYAK İZİ RAPORU KAPSAMINDA  BELİRLENEN TEMEL ÜRÜNLER </vt:lpstr>
      <vt:lpstr>TÜRKİYE’NİN SU AYAK İZİ RAPORU KAPSAMINDA  BELİRLENEN TEMEL ÜRÜNLER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Fulya KALEMCI</cp:lastModifiedBy>
  <cp:revision>107</cp:revision>
  <cp:lastPrinted>1601-01-01T00:00:00Z</cp:lastPrinted>
  <dcterms:created xsi:type="dcterms:W3CDTF">2013-05-21T04:22:06Z</dcterms:created>
  <dcterms:modified xsi:type="dcterms:W3CDTF">2015-12-11T14:03:36Z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